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8"/>
  </p:notesMasterIdLst>
  <p:sldIdLst>
    <p:sldId id="256" r:id="rId2"/>
    <p:sldId id="304" r:id="rId3"/>
    <p:sldId id="257" r:id="rId4"/>
    <p:sldId id="258" r:id="rId5"/>
    <p:sldId id="268" r:id="rId6"/>
    <p:sldId id="266" r:id="rId7"/>
    <p:sldId id="281" r:id="rId8"/>
    <p:sldId id="267" r:id="rId9"/>
    <p:sldId id="263" r:id="rId10"/>
    <p:sldId id="262" r:id="rId11"/>
    <p:sldId id="269" r:id="rId12"/>
    <p:sldId id="259" r:id="rId13"/>
    <p:sldId id="261" r:id="rId14"/>
    <p:sldId id="282" r:id="rId15"/>
    <p:sldId id="264" r:id="rId16"/>
    <p:sldId id="283" r:id="rId17"/>
    <p:sldId id="284" r:id="rId18"/>
    <p:sldId id="306" r:id="rId19"/>
    <p:sldId id="260" r:id="rId20"/>
    <p:sldId id="272" r:id="rId21"/>
    <p:sldId id="285" r:id="rId22"/>
    <p:sldId id="271" r:id="rId23"/>
    <p:sldId id="286" r:id="rId24"/>
    <p:sldId id="273" r:id="rId25"/>
    <p:sldId id="293" r:id="rId26"/>
    <p:sldId id="295" r:id="rId27"/>
    <p:sldId id="274" r:id="rId28"/>
    <p:sldId id="277" r:id="rId29"/>
    <p:sldId id="278" r:id="rId30"/>
    <p:sldId id="276" r:id="rId31"/>
    <p:sldId id="288" r:id="rId32"/>
    <p:sldId id="299" r:id="rId33"/>
    <p:sldId id="301" r:id="rId34"/>
    <p:sldId id="302" r:id="rId35"/>
    <p:sldId id="298" r:id="rId36"/>
    <p:sldId id="300" r:id="rId37"/>
    <p:sldId id="303" r:id="rId38"/>
    <p:sldId id="309" r:id="rId39"/>
    <p:sldId id="296" r:id="rId40"/>
    <p:sldId id="297" r:id="rId41"/>
    <p:sldId id="270" r:id="rId42"/>
    <p:sldId id="279" r:id="rId43"/>
    <p:sldId id="280" r:id="rId44"/>
    <p:sldId id="287" r:id="rId45"/>
    <p:sldId id="289" r:id="rId46"/>
    <p:sldId id="294" r:id="rId47"/>
    <p:sldId id="275" r:id="rId48"/>
    <p:sldId id="290" r:id="rId49"/>
    <p:sldId id="291" r:id="rId50"/>
    <p:sldId id="292" r:id="rId51"/>
    <p:sldId id="265" r:id="rId52"/>
    <p:sldId id="310" r:id="rId53"/>
    <p:sldId id="311" r:id="rId54"/>
    <p:sldId id="308" r:id="rId55"/>
    <p:sldId id="307" r:id="rId56"/>
    <p:sldId id="305" r:id="rId57"/>
  </p:sldIdLst>
  <p:sldSz cx="12192000" cy="6858000"/>
  <p:notesSz cx="6858000" cy="9144000"/>
  <p:defaultTextStyle>
    <a:defPPr>
      <a:defRPr lang="en-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A93D1684-EFEC-F649-B978-76CFA209EBAA}">
          <p14:sldIdLst>
            <p14:sldId id="256"/>
            <p14:sldId id="304"/>
            <p14:sldId id="257"/>
          </p14:sldIdLst>
        </p14:section>
        <p14:section name="Background" id="{F1451370-CA5F-EE49-BAE6-A89E58E07958}">
          <p14:sldIdLst>
            <p14:sldId id="258"/>
            <p14:sldId id="268"/>
            <p14:sldId id="266"/>
            <p14:sldId id="281"/>
            <p14:sldId id="267"/>
            <p14:sldId id="263"/>
            <p14:sldId id="262"/>
            <p14:sldId id="269"/>
            <p14:sldId id="259"/>
            <p14:sldId id="261"/>
            <p14:sldId id="282"/>
          </p14:sldIdLst>
        </p14:section>
        <p14:section name="What is it good for?" id="{54A2676F-52FE-8A41-AABA-A5ED5BE07DF8}">
          <p14:sldIdLst>
            <p14:sldId id="264"/>
            <p14:sldId id="283"/>
            <p14:sldId id="284"/>
            <p14:sldId id="306"/>
            <p14:sldId id="260"/>
            <p14:sldId id="272"/>
            <p14:sldId id="285"/>
            <p14:sldId id="271"/>
            <p14:sldId id="286"/>
            <p14:sldId id="273"/>
            <p14:sldId id="293"/>
            <p14:sldId id="295"/>
            <p14:sldId id="274"/>
            <p14:sldId id="277"/>
            <p14:sldId id="278"/>
            <p14:sldId id="276"/>
            <p14:sldId id="288"/>
            <p14:sldId id="299"/>
            <p14:sldId id="301"/>
            <p14:sldId id="302"/>
            <p14:sldId id="298"/>
            <p14:sldId id="300"/>
            <p14:sldId id="303"/>
            <p14:sldId id="309"/>
            <p14:sldId id="296"/>
            <p14:sldId id="297"/>
            <p14:sldId id="270"/>
            <p14:sldId id="279"/>
            <p14:sldId id="280"/>
            <p14:sldId id="287"/>
            <p14:sldId id="289"/>
            <p14:sldId id="294"/>
            <p14:sldId id="275"/>
            <p14:sldId id="290"/>
            <p14:sldId id="291"/>
            <p14:sldId id="292"/>
          </p14:sldIdLst>
        </p14:section>
        <p14:section name="Who is it good for?" id="{D4F9C99C-1127-0C4A-861C-74A320D015EF}">
          <p14:sldIdLst>
            <p14:sldId id="265"/>
            <p14:sldId id="310"/>
            <p14:sldId id="311"/>
            <p14:sldId id="308"/>
            <p14:sldId id="307"/>
            <p14:sldId id="30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1754D20-65E9-B548-91A7-1145DC729143}" v="396" dt="2025-05-13T17:38:40.48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534"/>
    <p:restoredTop sz="70478"/>
  </p:normalViewPr>
  <p:slideViewPr>
    <p:cSldViewPr snapToGrid="0">
      <p:cViewPr>
        <p:scale>
          <a:sx n="98" d="100"/>
          <a:sy n="98" d="100"/>
        </p:scale>
        <p:origin x="1304" y="144"/>
      </p:cViewPr>
      <p:guideLst/>
    </p:cSldViewPr>
  </p:slideViewPr>
  <p:notesTextViewPr>
    <p:cViewPr>
      <p:scale>
        <a:sx n="120" d="100"/>
        <a:sy n="12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microsoft.com/office/2015/10/relationships/revisionInfo" Target="revisionInfo.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x Korbmacher" userId="23b5012f-92f4-4567-937e-ef36833b60d8" providerId="ADAL" clId="{11754D20-65E9-B548-91A7-1145DC729143}"/>
    <pc:docChg chg="undo redo custSel addSld delSld modSld sldOrd modSection">
      <pc:chgData name="Max Korbmacher" userId="23b5012f-92f4-4567-937e-ef36833b60d8" providerId="ADAL" clId="{11754D20-65E9-B548-91A7-1145DC729143}" dt="2025-05-13T18:28:20.257" v="30888" actId="20577"/>
      <pc:docMkLst>
        <pc:docMk/>
      </pc:docMkLst>
      <pc:sldChg chg="modNotesTx">
        <pc:chgData name="Max Korbmacher" userId="23b5012f-92f4-4567-937e-ef36833b60d8" providerId="ADAL" clId="{11754D20-65E9-B548-91A7-1145DC729143}" dt="2025-05-13T13:54:47.147" v="28440" actId="20577"/>
        <pc:sldMkLst>
          <pc:docMk/>
          <pc:sldMk cId="43491667" sldId="256"/>
        </pc:sldMkLst>
      </pc:sldChg>
      <pc:sldChg chg="modSp mod modNotesTx">
        <pc:chgData name="Max Korbmacher" userId="23b5012f-92f4-4567-937e-ef36833b60d8" providerId="ADAL" clId="{11754D20-65E9-B548-91A7-1145DC729143}" dt="2025-05-13T13:56:05.586" v="28579" actId="20577"/>
        <pc:sldMkLst>
          <pc:docMk/>
          <pc:sldMk cId="110270141" sldId="257"/>
        </pc:sldMkLst>
        <pc:spChg chg="mod">
          <ac:chgData name="Max Korbmacher" userId="23b5012f-92f4-4567-937e-ef36833b60d8" providerId="ADAL" clId="{11754D20-65E9-B548-91A7-1145DC729143}" dt="2025-05-13T05:39:38.894" v="24375"/>
          <ac:spMkLst>
            <pc:docMk/>
            <pc:sldMk cId="110270141" sldId="257"/>
            <ac:spMk id="3" creationId="{30DC53F7-07DA-F0CF-95A3-FC30C8007444}"/>
          </ac:spMkLst>
        </pc:spChg>
      </pc:sldChg>
      <pc:sldChg chg="modNotesTx">
        <pc:chgData name="Max Korbmacher" userId="23b5012f-92f4-4567-937e-ef36833b60d8" providerId="ADAL" clId="{11754D20-65E9-B548-91A7-1145DC729143}" dt="2025-05-13T13:56:42.169" v="28581" actId="15"/>
        <pc:sldMkLst>
          <pc:docMk/>
          <pc:sldMk cId="4043139818" sldId="258"/>
        </pc:sldMkLst>
      </pc:sldChg>
      <pc:sldChg chg="modNotesTx">
        <pc:chgData name="Max Korbmacher" userId="23b5012f-92f4-4567-937e-ef36833b60d8" providerId="ADAL" clId="{11754D20-65E9-B548-91A7-1145DC729143}" dt="2025-05-10T17:26:48.494" v="328" actId="20577"/>
        <pc:sldMkLst>
          <pc:docMk/>
          <pc:sldMk cId="2795283983" sldId="259"/>
        </pc:sldMkLst>
      </pc:sldChg>
      <pc:sldChg chg="ord modNotesTx">
        <pc:chgData name="Max Korbmacher" userId="23b5012f-92f4-4567-937e-ef36833b60d8" providerId="ADAL" clId="{11754D20-65E9-B548-91A7-1145DC729143}" dt="2025-05-12T21:10:56.024" v="12376" actId="20577"/>
        <pc:sldMkLst>
          <pc:docMk/>
          <pc:sldMk cId="529374067" sldId="260"/>
        </pc:sldMkLst>
      </pc:sldChg>
      <pc:sldChg chg="modSp mod modNotesTx">
        <pc:chgData name="Max Korbmacher" userId="23b5012f-92f4-4567-937e-ef36833b60d8" providerId="ADAL" clId="{11754D20-65E9-B548-91A7-1145DC729143}" dt="2025-05-12T21:34:30.664" v="14397" actId="20577"/>
        <pc:sldMkLst>
          <pc:docMk/>
          <pc:sldMk cId="1311620379" sldId="261"/>
        </pc:sldMkLst>
        <pc:spChg chg="mod">
          <ac:chgData name="Max Korbmacher" userId="23b5012f-92f4-4567-937e-ef36833b60d8" providerId="ADAL" clId="{11754D20-65E9-B548-91A7-1145DC729143}" dt="2025-05-12T21:34:20.252" v="14396" actId="20577"/>
          <ac:spMkLst>
            <pc:docMk/>
            <pc:sldMk cId="1311620379" sldId="261"/>
            <ac:spMk id="3" creationId="{459F0D37-937C-F5C5-036B-1A0E328FFC7E}"/>
          </ac:spMkLst>
        </pc:spChg>
      </pc:sldChg>
      <pc:sldChg chg="modSp mod modNotesTx">
        <pc:chgData name="Max Korbmacher" userId="23b5012f-92f4-4567-937e-ef36833b60d8" providerId="ADAL" clId="{11754D20-65E9-B548-91A7-1145DC729143}" dt="2025-05-13T14:04:40.117" v="29055" actId="15"/>
        <pc:sldMkLst>
          <pc:docMk/>
          <pc:sldMk cId="2887446370" sldId="262"/>
        </pc:sldMkLst>
        <pc:spChg chg="mod">
          <ac:chgData name="Max Korbmacher" userId="23b5012f-92f4-4567-937e-ef36833b60d8" providerId="ADAL" clId="{11754D20-65E9-B548-91A7-1145DC729143}" dt="2025-05-12T20:54:12.569" v="11994" actId="6549"/>
          <ac:spMkLst>
            <pc:docMk/>
            <pc:sldMk cId="2887446370" sldId="262"/>
            <ac:spMk id="3" creationId="{459F0D37-937C-F5C5-036B-1A0E328FFC7E}"/>
          </ac:spMkLst>
        </pc:spChg>
      </pc:sldChg>
      <pc:sldChg chg="modNotesTx">
        <pc:chgData name="Max Korbmacher" userId="23b5012f-92f4-4567-937e-ef36833b60d8" providerId="ADAL" clId="{11754D20-65E9-B548-91A7-1145DC729143}" dt="2025-05-13T14:02:52.147" v="28816" actId="20577"/>
        <pc:sldMkLst>
          <pc:docMk/>
          <pc:sldMk cId="1190689983" sldId="263"/>
        </pc:sldMkLst>
      </pc:sldChg>
      <pc:sldChg chg="modSp mod modNotesTx">
        <pc:chgData name="Max Korbmacher" userId="23b5012f-92f4-4567-937e-ef36833b60d8" providerId="ADAL" clId="{11754D20-65E9-B548-91A7-1145DC729143}" dt="2025-05-13T14:07:12.966" v="29212" actId="20577"/>
        <pc:sldMkLst>
          <pc:docMk/>
          <pc:sldMk cId="2215207475" sldId="264"/>
        </pc:sldMkLst>
        <pc:spChg chg="mod">
          <ac:chgData name="Max Korbmacher" userId="23b5012f-92f4-4567-937e-ef36833b60d8" providerId="ADAL" clId="{11754D20-65E9-B548-91A7-1145DC729143}" dt="2025-05-12T21:35:05.339" v="14400" actId="20577"/>
          <ac:spMkLst>
            <pc:docMk/>
            <pc:sldMk cId="2215207475" sldId="264"/>
            <ac:spMk id="3" creationId="{459F0D37-937C-F5C5-036B-1A0E328FFC7E}"/>
          </ac:spMkLst>
        </pc:spChg>
      </pc:sldChg>
      <pc:sldChg chg="modSp mod modNotesTx">
        <pc:chgData name="Max Korbmacher" userId="23b5012f-92f4-4567-937e-ef36833b60d8" providerId="ADAL" clId="{11754D20-65E9-B548-91A7-1145DC729143}" dt="2025-05-13T18:24:42.333" v="30878" actId="20577"/>
        <pc:sldMkLst>
          <pc:docMk/>
          <pc:sldMk cId="4091461777" sldId="265"/>
        </pc:sldMkLst>
        <pc:spChg chg="mod">
          <ac:chgData name="Max Korbmacher" userId="23b5012f-92f4-4567-937e-ef36833b60d8" providerId="ADAL" clId="{11754D20-65E9-B548-91A7-1145DC729143}" dt="2025-05-13T05:08:28.144" v="22560" actId="20577"/>
          <ac:spMkLst>
            <pc:docMk/>
            <pc:sldMk cId="4091461777" sldId="265"/>
            <ac:spMk id="2" creationId="{B63DDC3E-90D2-A02E-D068-96F64B35F794}"/>
          </ac:spMkLst>
        </pc:spChg>
        <pc:spChg chg="mod">
          <ac:chgData name="Max Korbmacher" userId="23b5012f-92f4-4567-937e-ef36833b60d8" providerId="ADAL" clId="{11754D20-65E9-B548-91A7-1145DC729143}" dt="2025-05-13T05:47:22.612" v="24418" actId="20577"/>
          <ac:spMkLst>
            <pc:docMk/>
            <pc:sldMk cId="4091461777" sldId="265"/>
            <ac:spMk id="3" creationId="{459F0D37-937C-F5C5-036B-1A0E328FFC7E}"/>
          </ac:spMkLst>
        </pc:spChg>
      </pc:sldChg>
      <pc:sldChg chg="delSp modSp mod modNotesTx">
        <pc:chgData name="Max Korbmacher" userId="23b5012f-92f4-4567-937e-ef36833b60d8" providerId="ADAL" clId="{11754D20-65E9-B548-91A7-1145DC729143}" dt="2025-05-13T17:18:07.177" v="29542" actId="20577"/>
        <pc:sldMkLst>
          <pc:docMk/>
          <pc:sldMk cId="4240281119" sldId="266"/>
        </pc:sldMkLst>
        <pc:spChg chg="mod">
          <ac:chgData name="Max Korbmacher" userId="23b5012f-92f4-4567-937e-ef36833b60d8" providerId="ADAL" clId="{11754D20-65E9-B548-91A7-1145DC729143}" dt="2025-05-12T20:53:06.427" v="11955" actId="20577"/>
          <ac:spMkLst>
            <pc:docMk/>
            <pc:sldMk cId="4240281119" sldId="266"/>
            <ac:spMk id="3" creationId="{459F0D37-937C-F5C5-036B-1A0E328FFC7E}"/>
          </ac:spMkLst>
        </pc:spChg>
        <pc:spChg chg="del mod">
          <ac:chgData name="Max Korbmacher" userId="23b5012f-92f4-4567-937e-ef36833b60d8" providerId="ADAL" clId="{11754D20-65E9-B548-91A7-1145DC729143}" dt="2025-05-12T21:33:21.923" v="14392" actId="478"/>
          <ac:spMkLst>
            <pc:docMk/>
            <pc:sldMk cId="4240281119" sldId="266"/>
            <ac:spMk id="5" creationId="{6A9B1DDB-35DF-E00C-9A01-AE600051D55E}"/>
          </ac:spMkLst>
        </pc:spChg>
      </pc:sldChg>
      <pc:sldChg chg="modSp mod modNotesTx">
        <pc:chgData name="Max Korbmacher" userId="23b5012f-92f4-4567-937e-ef36833b60d8" providerId="ADAL" clId="{11754D20-65E9-B548-91A7-1145DC729143}" dt="2025-05-13T17:21:55.479" v="29669" actId="20577"/>
        <pc:sldMkLst>
          <pc:docMk/>
          <pc:sldMk cId="2242284976" sldId="267"/>
        </pc:sldMkLst>
        <pc:spChg chg="mod">
          <ac:chgData name="Max Korbmacher" userId="23b5012f-92f4-4567-937e-ef36833b60d8" providerId="ADAL" clId="{11754D20-65E9-B548-91A7-1145DC729143}" dt="2025-05-12T20:53:10.211" v="11962" actId="20577"/>
          <ac:spMkLst>
            <pc:docMk/>
            <pc:sldMk cId="2242284976" sldId="267"/>
            <ac:spMk id="3" creationId="{459F0D37-937C-F5C5-036B-1A0E328FFC7E}"/>
          </ac:spMkLst>
        </pc:spChg>
      </pc:sldChg>
      <pc:sldChg chg="modSp mod modNotesTx">
        <pc:chgData name="Max Korbmacher" userId="23b5012f-92f4-4567-937e-ef36833b60d8" providerId="ADAL" clId="{11754D20-65E9-B548-91A7-1145DC729143}" dt="2025-05-13T13:58:29.710" v="28650" actId="20577"/>
        <pc:sldMkLst>
          <pc:docMk/>
          <pc:sldMk cId="3992510515" sldId="268"/>
        </pc:sldMkLst>
        <pc:spChg chg="mod">
          <ac:chgData name="Max Korbmacher" userId="23b5012f-92f4-4567-937e-ef36833b60d8" providerId="ADAL" clId="{11754D20-65E9-B548-91A7-1145DC729143}" dt="2025-05-13T13:57:16.632" v="28591" actId="20577"/>
          <ac:spMkLst>
            <pc:docMk/>
            <pc:sldMk cId="3992510515" sldId="268"/>
            <ac:spMk id="3" creationId="{459F0D37-937C-F5C5-036B-1A0E328FFC7E}"/>
          </ac:spMkLst>
        </pc:spChg>
      </pc:sldChg>
      <pc:sldChg chg="modNotesTx">
        <pc:chgData name="Max Korbmacher" userId="23b5012f-92f4-4567-937e-ef36833b60d8" providerId="ADAL" clId="{11754D20-65E9-B548-91A7-1145DC729143}" dt="2025-05-13T14:05:49.338" v="29141" actId="20577"/>
        <pc:sldMkLst>
          <pc:docMk/>
          <pc:sldMk cId="1206900276" sldId="269"/>
        </pc:sldMkLst>
      </pc:sldChg>
      <pc:sldChg chg="modSp new mod modNotesTx">
        <pc:chgData name="Max Korbmacher" userId="23b5012f-92f4-4567-937e-ef36833b60d8" providerId="ADAL" clId="{11754D20-65E9-B548-91A7-1145DC729143}" dt="2025-05-13T18:10:55.074" v="30461" actId="20577"/>
        <pc:sldMkLst>
          <pc:docMk/>
          <pc:sldMk cId="1626787046" sldId="270"/>
        </pc:sldMkLst>
        <pc:spChg chg="mod">
          <ac:chgData name="Max Korbmacher" userId="23b5012f-92f4-4567-937e-ef36833b60d8" providerId="ADAL" clId="{11754D20-65E9-B548-91A7-1145DC729143}" dt="2025-05-10T17:43:00.051" v="1615" actId="20577"/>
          <ac:spMkLst>
            <pc:docMk/>
            <pc:sldMk cId="1626787046" sldId="270"/>
            <ac:spMk id="2" creationId="{E4F7ED6F-82CE-9094-93B2-043A5F033F77}"/>
          </ac:spMkLst>
        </pc:spChg>
        <pc:spChg chg="mod">
          <ac:chgData name="Max Korbmacher" userId="23b5012f-92f4-4567-937e-ef36833b60d8" providerId="ADAL" clId="{11754D20-65E9-B548-91A7-1145DC729143}" dt="2025-05-13T03:02:15.436" v="16698" actId="20577"/>
          <ac:spMkLst>
            <pc:docMk/>
            <pc:sldMk cId="1626787046" sldId="270"/>
            <ac:spMk id="3" creationId="{A9DCEF84-1003-6CA9-A4D5-CED0ACF54E78}"/>
          </ac:spMkLst>
        </pc:spChg>
      </pc:sldChg>
      <pc:sldChg chg="addSp delSp modSp new mod modNotesTx">
        <pc:chgData name="Max Korbmacher" userId="23b5012f-92f4-4567-937e-ef36833b60d8" providerId="ADAL" clId="{11754D20-65E9-B548-91A7-1145DC729143}" dt="2025-05-13T17:38:46.242" v="29692" actId="20577"/>
        <pc:sldMkLst>
          <pc:docMk/>
          <pc:sldMk cId="985085920" sldId="271"/>
        </pc:sldMkLst>
        <pc:spChg chg="mod">
          <ac:chgData name="Max Korbmacher" userId="23b5012f-92f4-4567-937e-ef36833b60d8" providerId="ADAL" clId="{11754D20-65E9-B548-91A7-1145DC729143}" dt="2025-05-10T19:12:42.242" v="6039" actId="20577"/>
          <ac:spMkLst>
            <pc:docMk/>
            <pc:sldMk cId="985085920" sldId="271"/>
            <ac:spMk id="2" creationId="{2D8595AE-C984-94AD-AFF2-7303E158AA87}"/>
          </ac:spMkLst>
        </pc:spChg>
        <pc:spChg chg="mod">
          <ac:chgData name="Max Korbmacher" userId="23b5012f-92f4-4567-937e-ef36833b60d8" providerId="ADAL" clId="{11754D20-65E9-B548-91A7-1145DC729143}" dt="2025-05-10T18:38:28.073" v="4149" actId="20577"/>
          <ac:spMkLst>
            <pc:docMk/>
            <pc:sldMk cId="985085920" sldId="271"/>
            <ac:spMk id="3" creationId="{41BD7BB0-0560-2C79-14E5-FFE81114C53B}"/>
          </ac:spMkLst>
        </pc:spChg>
        <pc:spChg chg="add del mod">
          <ac:chgData name="Max Korbmacher" userId="23b5012f-92f4-4567-937e-ef36833b60d8" providerId="ADAL" clId="{11754D20-65E9-B548-91A7-1145DC729143}" dt="2025-05-12T12:31:22.115" v="8739" actId="478"/>
          <ac:spMkLst>
            <pc:docMk/>
            <pc:sldMk cId="985085920" sldId="271"/>
            <ac:spMk id="7" creationId="{5CA51AE5-1F83-64E8-2664-ACA0A90C2B60}"/>
          </ac:spMkLst>
        </pc:spChg>
        <pc:picChg chg="add mod">
          <ac:chgData name="Max Korbmacher" userId="23b5012f-92f4-4567-937e-ef36833b60d8" providerId="ADAL" clId="{11754D20-65E9-B548-91A7-1145DC729143}" dt="2025-05-12T12:31:36.131" v="8742" actId="1076"/>
          <ac:picMkLst>
            <pc:docMk/>
            <pc:sldMk cId="985085920" sldId="271"/>
            <ac:picMk id="5" creationId="{8D1636B4-3F92-9FF8-1F48-F9544ED97CC0}"/>
          </ac:picMkLst>
        </pc:picChg>
      </pc:sldChg>
      <pc:sldChg chg="addSp delSp modSp new mod ord modNotesTx">
        <pc:chgData name="Max Korbmacher" userId="23b5012f-92f4-4567-937e-ef36833b60d8" providerId="ADAL" clId="{11754D20-65E9-B548-91A7-1145DC729143}" dt="2025-05-12T21:36:09.067" v="14410" actId="20577"/>
        <pc:sldMkLst>
          <pc:docMk/>
          <pc:sldMk cId="206203040" sldId="272"/>
        </pc:sldMkLst>
        <pc:spChg chg="mod">
          <ac:chgData name="Max Korbmacher" userId="23b5012f-92f4-4567-937e-ef36833b60d8" providerId="ADAL" clId="{11754D20-65E9-B548-91A7-1145DC729143}" dt="2025-05-10T18:02:11.525" v="3668" actId="20577"/>
          <ac:spMkLst>
            <pc:docMk/>
            <pc:sldMk cId="206203040" sldId="272"/>
            <ac:spMk id="2" creationId="{761DAE54-1350-4B37-AF50-5B0FDB9224F3}"/>
          </ac:spMkLst>
        </pc:spChg>
        <pc:spChg chg="del">
          <ac:chgData name="Max Korbmacher" userId="23b5012f-92f4-4567-937e-ef36833b60d8" providerId="ADAL" clId="{11754D20-65E9-B548-91A7-1145DC729143}" dt="2025-05-10T17:47:39.383" v="1933"/>
          <ac:spMkLst>
            <pc:docMk/>
            <pc:sldMk cId="206203040" sldId="272"/>
            <ac:spMk id="3" creationId="{DEF26BCD-D689-8B5E-DA74-5E702362FCF9}"/>
          </ac:spMkLst>
        </pc:spChg>
        <pc:spChg chg="add mod">
          <ac:chgData name="Max Korbmacher" userId="23b5012f-92f4-4567-937e-ef36833b60d8" providerId="ADAL" clId="{11754D20-65E9-B548-91A7-1145DC729143}" dt="2025-05-10T17:50:33.581" v="1999" actId="1076"/>
          <ac:spMkLst>
            <pc:docMk/>
            <pc:sldMk cId="206203040" sldId="272"/>
            <ac:spMk id="6" creationId="{38B9A716-9937-BA91-0735-696B1F412122}"/>
          </ac:spMkLst>
        </pc:spChg>
        <pc:spChg chg="add del mod">
          <ac:chgData name="Max Korbmacher" userId="23b5012f-92f4-4567-937e-ef36833b60d8" providerId="ADAL" clId="{11754D20-65E9-B548-91A7-1145DC729143}" dt="2025-05-10T17:50:07.414" v="1990"/>
          <ac:spMkLst>
            <pc:docMk/>
            <pc:sldMk cId="206203040" sldId="272"/>
            <ac:spMk id="8" creationId="{5A2DE1D6-4A15-384B-671B-55BD7D75C7BA}"/>
          </ac:spMkLst>
        </pc:spChg>
        <pc:spChg chg="add del mod">
          <ac:chgData name="Max Korbmacher" userId="23b5012f-92f4-4567-937e-ef36833b60d8" providerId="ADAL" clId="{11754D20-65E9-B548-91A7-1145DC729143}" dt="2025-05-12T12:38:17.240" v="8859" actId="22"/>
          <ac:spMkLst>
            <pc:docMk/>
            <pc:sldMk cId="206203040" sldId="272"/>
            <ac:spMk id="12" creationId="{1B0A029A-E476-1088-F9B1-00A56E451D04}"/>
          </ac:spMkLst>
        </pc:spChg>
        <pc:picChg chg="add del mod">
          <ac:chgData name="Max Korbmacher" userId="23b5012f-92f4-4567-937e-ef36833b60d8" providerId="ADAL" clId="{11754D20-65E9-B548-91A7-1145DC729143}" dt="2025-05-10T17:49:58.589" v="1989" actId="478"/>
          <ac:picMkLst>
            <pc:docMk/>
            <pc:sldMk cId="206203040" sldId="272"/>
            <ac:picMk id="5" creationId="{FF541AE6-A9A4-99ED-705B-ED454785C1F4}"/>
          </ac:picMkLst>
        </pc:picChg>
        <pc:picChg chg="add mod">
          <ac:chgData name="Max Korbmacher" userId="23b5012f-92f4-4567-937e-ef36833b60d8" providerId="ADAL" clId="{11754D20-65E9-B548-91A7-1145DC729143}" dt="2025-05-12T12:38:18.023" v="8861" actId="1036"/>
          <ac:picMkLst>
            <pc:docMk/>
            <pc:sldMk cId="206203040" sldId="272"/>
            <ac:picMk id="10" creationId="{418AEEAD-5432-F039-9C86-6CE4DB5B1123}"/>
          </ac:picMkLst>
        </pc:picChg>
      </pc:sldChg>
      <pc:sldChg chg="delSp modSp add mod modNotesTx">
        <pc:chgData name="Max Korbmacher" userId="23b5012f-92f4-4567-937e-ef36833b60d8" providerId="ADAL" clId="{11754D20-65E9-B548-91A7-1145DC729143}" dt="2025-05-12T13:22:59.707" v="11323" actId="20577"/>
        <pc:sldMkLst>
          <pc:docMk/>
          <pc:sldMk cId="445598551" sldId="273"/>
        </pc:sldMkLst>
        <pc:spChg chg="mod">
          <ac:chgData name="Max Korbmacher" userId="23b5012f-92f4-4567-937e-ef36833b60d8" providerId="ADAL" clId="{11754D20-65E9-B548-91A7-1145DC729143}" dt="2025-05-10T18:48:32.408" v="4369" actId="20577"/>
          <ac:spMkLst>
            <pc:docMk/>
            <pc:sldMk cId="445598551" sldId="273"/>
            <ac:spMk id="2" creationId="{2D8595AE-C984-94AD-AFF2-7303E158AA87}"/>
          </ac:spMkLst>
        </pc:spChg>
        <pc:spChg chg="mod">
          <ac:chgData name="Max Korbmacher" userId="23b5012f-92f4-4567-937e-ef36833b60d8" providerId="ADAL" clId="{11754D20-65E9-B548-91A7-1145DC729143}" dt="2025-05-12T12:21:34.275" v="8513" actId="20577"/>
          <ac:spMkLst>
            <pc:docMk/>
            <pc:sldMk cId="445598551" sldId="273"/>
            <ac:spMk id="3" creationId="{41BD7BB0-0560-2C79-14E5-FFE81114C53B}"/>
          </ac:spMkLst>
        </pc:spChg>
        <pc:picChg chg="del">
          <ac:chgData name="Max Korbmacher" userId="23b5012f-92f4-4567-937e-ef36833b60d8" providerId="ADAL" clId="{11754D20-65E9-B548-91A7-1145DC729143}" dt="2025-05-10T18:48:58.272" v="4391" actId="478"/>
          <ac:picMkLst>
            <pc:docMk/>
            <pc:sldMk cId="445598551" sldId="273"/>
            <ac:picMk id="5" creationId="{8D1636B4-3F92-9FF8-1F48-F9544ED97CC0}"/>
          </ac:picMkLst>
        </pc:picChg>
      </pc:sldChg>
      <pc:sldChg chg="addSp delSp modSp new mod modNotesTx">
        <pc:chgData name="Max Korbmacher" userId="23b5012f-92f4-4567-937e-ef36833b60d8" providerId="ADAL" clId="{11754D20-65E9-B548-91A7-1145DC729143}" dt="2025-05-12T13:25:34.887" v="11704" actId="20577"/>
        <pc:sldMkLst>
          <pc:docMk/>
          <pc:sldMk cId="3622792708" sldId="274"/>
        </pc:sldMkLst>
        <pc:spChg chg="mod">
          <ac:chgData name="Max Korbmacher" userId="23b5012f-92f4-4567-937e-ef36833b60d8" providerId="ADAL" clId="{11754D20-65E9-B548-91A7-1145DC729143}" dt="2025-05-10T19:13:15.167" v="6074"/>
          <ac:spMkLst>
            <pc:docMk/>
            <pc:sldMk cId="3622792708" sldId="274"/>
            <ac:spMk id="2" creationId="{E530E665-6F09-2B30-80F4-7954AD1D06C3}"/>
          </ac:spMkLst>
        </pc:spChg>
        <pc:spChg chg="del mod">
          <ac:chgData name="Max Korbmacher" userId="23b5012f-92f4-4567-937e-ef36833b60d8" providerId="ADAL" clId="{11754D20-65E9-B548-91A7-1145DC729143}" dt="2025-05-12T12:44:47.600" v="9688" actId="478"/>
          <ac:spMkLst>
            <pc:docMk/>
            <pc:sldMk cId="3622792708" sldId="274"/>
            <ac:spMk id="3" creationId="{77067C0F-CACC-3707-2CB0-9DF75D9B1D61}"/>
          </ac:spMkLst>
        </pc:spChg>
        <pc:spChg chg="add mod">
          <ac:chgData name="Max Korbmacher" userId="23b5012f-92f4-4567-937e-ef36833b60d8" providerId="ADAL" clId="{11754D20-65E9-B548-91A7-1145DC729143}" dt="2025-05-12T12:47:29.780" v="9877" actId="114"/>
          <ac:spMkLst>
            <pc:docMk/>
            <pc:sldMk cId="3622792708" sldId="274"/>
            <ac:spMk id="5" creationId="{AD5B8F3A-999B-A934-71BD-45348D204845}"/>
          </ac:spMkLst>
        </pc:spChg>
        <pc:spChg chg="add mod">
          <ac:chgData name="Max Korbmacher" userId="23b5012f-92f4-4567-937e-ef36833b60d8" providerId="ADAL" clId="{11754D20-65E9-B548-91A7-1145DC729143}" dt="2025-05-12T12:45:00.312" v="9690" actId="164"/>
          <ac:spMkLst>
            <pc:docMk/>
            <pc:sldMk cId="3622792708" sldId="274"/>
            <ac:spMk id="6" creationId="{9C6BD6C0-4097-2CB3-9A20-31944EB36394}"/>
          </ac:spMkLst>
        </pc:spChg>
        <pc:spChg chg="add mod">
          <ac:chgData name="Max Korbmacher" userId="23b5012f-92f4-4567-937e-ef36833b60d8" providerId="ADAL" clId="{11754D20-65E9-B548-91A7-1145DC729143}" dt="2025-05-12T12:45:00.312" v="9690" actId="164"/>
          <ac:spMkLst>
            <pc:docMk/>
            <pc:sldMk cId="3622792708" sldId="274"/>
            <ac:spMk id="7" creationId="{C7A0F263-40D8-2BAA-BDDA-18F28D219FBD}"/>
          </ac:spMkLst>
        </pc:spChg>
        <pc:spChg chg="add mod">
          <ac:chgData name="Max Korbmacher" userId="23b5012f-92f4-4567-937e-ef36833b60d8" providerId="ADAL" clId="{11754D20-65E9-B548-91A7-1145DC729143}" dt="2025-05-12T12:45:00.312" v="9690" actId="164"/>
          <ac:spMkLst>
            <pc:docMk/>
            <pc:sldMk cId="3622792708" sldId="274"/>
            <ac:spMk id="8" creationId="{1F6ABCB0-C1DB-EFD8-C0DC-04CBC318A04F}"/>
          </ac:spMkLst>
        </pc:spChg>
        <pc:spChg chg="add mod">
          <ac:chgData name="Max Korbmacher" userId="23b5012f-92f4-4567-937e-ef36833b60d8" providerId="ADAL" clId="{11754D20-65E9-B548-91A7-1145DC729143}" dt="2025-05-12T12:45:00.312" v="9690" actId="164"/>
          <ac:spMkLst>
            <pc:docMk/>
            <pc:sldMk cId="3622792708" sldId="274"/>
            <ac:spMk id="9" creationId="{5A158FDA-7FCB-F4CB-15F0-15E7CD272BB1}"/>
          </ac:spMkLst>
        </pc:spChg>
        <pc:spChg chg="add mod">
          <ac:chgData name="Max Korbmacher" userId="23b5012f-92f4-4567-937e-ef36833b60d8" providerId="ADAL" clId="{11754D20-65E9-B548-91A7-1145DC729143}" dt="2025-05-12T12:45:00.312" v="9690" actId="164"/>
          <ac:spMkLst>
            <pc:docMk/>
            <pc:sldMk cId="3622792708" sldId="274"/>
            <ac:spMk id="10" creationId="{A7FC7F9C-40DA-AD78-BA02-11921441A135}"/>
          </ac:spMkLst>
        </pc:spChg>
        <pc:spChg chg="add mod">
          <ac:chgData name="Max Korbmacher" userId="23b5012f-92f4-4567-937e-ef36833b60d8" providerId="ADAL" clId="{11754D20-65E9-B548-91A7-1145DC729143}" dt="2025-05-12T12:45:00.312" v="9690" actId="164"/>
          <ac:spMkLst>
            <pc:docMk/>
            <pc:sldMk cId="3622792708" sldId="274"/>
            <ac:spMk id="11" creationId="{9BC9765A-0801-89A7-2813-D4ED4D238545}"/>
          </ac:spMkLst>
        </pc:spChg>
        <pc:spChg chg="add mod">
          <ac:chgData name="Max Korbmacher" userId="23b5012f-92f4-4567-937e-ef36833b60d8" providerId="ADAL" clId="{11754D20-65E9-B548-91A7-1145DC729143}" dt="2025-05-12T12:45:00.312" v="9690" actId="164"/>
          <ac:spMkLst>
            <pc:docMk/>
            <pc:sldMk cId="3622792708" sldId="274"/>
            <ac:spMk id="12" creationId="{826EE675-E0AF-EB68-12FF-B3E5DF0B5013}"/>
          </ac:spMkLst>
        </pc:spChg>
        <pc:spChg chg="add mod">
          <ac:chgData name="Max Korbmacher" userId="23b5012f-92f4-4567-937e-ef36833b60d8" providerId="ADAL" clId="{11754D20-65E9-B548-91A7-1145DC729143}" dt="2025-05-12T12:45:00.312" v="9690" actId="164"/>
          <ac:spMkLst>
            <pc:docMk/>
            <pc:sldMk cId="3622792708" sldId="274"/>
            <ac:spMk id="13" creationId="{39B5B29B-05C9-E21D-0A8F-A4A6591FF7B0}"/>
          </ac:spMkLst>
        </pc:spChg>
        <pc:spChg chg="add mod">
          <ac:chgData name="Max Korbmacher" userId="23b5012f-92f4-4567-937e-ef36833b60d8" providerId="ADAL" clId="{11754D20-65E9-B548-91A7-1145DC729143}" dt="2025-05-12T12:45:00.312" v="9690" actId="164"/>
          <ac:spMkLst>
            <pc:docMk/>
            <pc:sldMk cId="3622792708" sldId="274"/>
            <ac:spMk id="14" creationId="{5770A9AD-12BE-B636-3D9D-2C78B36D4308}"/>
          </ac:spMkLst>
        </pc:spChg>
        <pc:spChg chg="add mod">
          <ac:chgData name="Max Korbmacher" userId="23b5012f-92f4-4567-937e-ef36833b60d8" providerId="ADAL" clId="{11754D20-65E9-B548-91A7-1145DC729143}" dt="2025-05-12T12:45:00.312" v="9690" actId="164"/>
          <ac:spMkLst>
            <pc:docMk/>
            <pc:sldMk cId="3622792708" sldId="274"/>
            <ac:spMk id="15" creationId="{EB9101F3-11D7-9142-F4CC-D561D226F4A0}"/>
          </ac:spMkLst>
        </pc:spChg>
        <pc:spChg chg="add mod">
          <ac:chgData name="Max Korbmacher" userId="23b5012f-92f4-4567-937e-ef36833b60d8" providerId="ADAL" clId="{11754D20-65E9-B548-91A7-1145DC729143}" dt="2025-05-12T12:45:00.312" v="9690" actId="164"/>
          <ac:spMkLst>
            <pc:docMk/>
            <pc:sldMk cId="3622792708" sldId="274"/>
            <ac:spMk id="16" creationId="{FF32D018-8767-B718-2CC3-C323FDB1E98E}"/>
          </ac:spMkLst>
        </pc:spChg>
        <pc:spChg chg="add mod">
          <ac:chgData name="Max Korbmacher" userId="23b5012f-92f4-4567-937e-ef36833b60d8" providerId="ADAL" clId="{11754D20-65E9-B548-91A7-1145DC729143}" dt="2025-05-12T12:45:00.312" v="9690" actId="164"/>
          <ac:spMkLst>
            <pc:docMk/>
            <pc:sldMk cId="3622792708" sldId="274"/>
            <ac:spMk id="17" creationId="{138A68EC-358C-F77B-564E-E72DCD7ED75F}"/>
          </ac:spMkLst>
        </pc:spChg>
        <pc:spChg chg="add mod">
          <ac:chgData name="Max Korbmacher" userId="23b5012f-92f4-4567-937e-ef36833b60d8" providerId="ADAL" clId="{11754D20-65E9-B548-91A7-1145DC729143}" dt="2025-05-12T12:45:00.312" v="9690" actId="164"/>
          <ac:spMkLst>
            <pc:docMk/>
            <pc:sldMk cId="3622792708" sldId="274"/>
            <ac:spMk id="18" creationId="{BD8C3DF3-B5F9-191F-FD37-5FD29D271E63}"/>
          </ac:spMkLst>
        </pc:spChg>
        <pc:spChg chg="add mod">
          <ac:chgData name="Max Korbmacher" userId="23b5012f-92f4-4567-937e-ef36833b60d8" providerId="ADAL" clId="{11754D20-65E9-B548-91A7-1145DC729143}" dt="2025-05-12T12:45:00.312" v="9690" actId="164"/>
          <ac:spMkLst>
            <pc:docMk/>
            <pc:sldMk cId="3622792708" sldId="274"/>
            <ac:spMk id="19" creationId="{D76D1842-3BE3-9AC7-032E-A2942E75BF8E}"/>
          </ac:spMkLst>
        </pc:spChg>
        <pc:spChg chg="add mod">
          <ac:chgData name="Max Korbmacher" userId="23b5012f-92f4-4567-937e-ef36833b60d8" providerId="ADAL" clId="{11754D20-65E9-B548-91A7-1145DC729143}" dt="2025-05-12T12:45:00.312" v="9690" actId="164"/>
          <ac:spMkLst>
            <pc:docMk/>
            <pc:sldMk cId="3622792708" sldId="274"/>
            <ac:spMk id="20" creationId="{07D7860D-C524-9329-013A-373D217D7FCD}"/>
          </ac:spMkLst>
        </pc:spChg>
        <pc:spChg chg="add mod">
          <ac:chgData name="Max Korbmacher" userId="23b5012f-92f4-4567-937e-ef36833b60d8" providerId="ADAL" clId="{11754D20-65E9-B548-91A7-1145DC729143}" dt="2025-05-12T12:45:00.312" v="9690" actId="164"/>
          <ac:spMkLst>
            <pc:docMk/>
            <pc:sldMk cId="3622792708" sldId="274"/>
            <ac:spMk id="21" creationId="{5235FC2F-025D-EEE1-BCF8-12C4BF503567}"/>
          </ac:spMkLst>
        </pc:spChg>
        <pc:spChg chg="add mod">
          <ac:chgData name="Max Korbmacher" userId="23b5012f-92f4-4567-937e-ef36833b60d8" providerId="ADAL" clId="{11754D20-65E9-B548-91A7-1145DC729143}" dt="2025-05-12T12:45:00.312" v="9690" actId="164"/>
          <ac:spMkLst>
            <pc:docMk/>
            <pc:sldMk cId="3622792708" sldId="274"/>
            <ac:spMk id="22" creationId="{ADAD3E7C-5F08-0E72-96BE-9D74D8CF0CFA}"/>
          </ac:spMkLst>
        </pc:spChg>
        <pc:spChg chg="add mod">
          <ac:chgData name="Max Korbmacher" userId="23b5012f-92f4-4567-937e-ef36833b60d8" providerId="ADAL" clId="{11754D20-65E9-B548-91A7-1145DC729143}" dt="2025-05-12T12:45:00.312" v="9690" actId="164"/>
          <ac:spMkLst>
            <pc:docMk/>
            <pc:sldMk cId="3622792708" sldId="274"/>
            <ac:spMk id="23" creationId="{39206046-885A-6528-960E-54F2415F8059}"/>
          </ac:spMkLst>
        </pc:spChg>
        <pc:spChg chg="add mod">
          <ac:chgData name="Max Korbmacher" userId="23b5012f-92f4-4567-937e-ef36833b60d8" providerId="ADAL" clId="{11754D20-65E9-B548-91A7-1145DC729143}" dt="2025-05-12T12:45:00.312" v="9690" actId="164"/>
          <ac:spMkLst>
            <pc:docMk/>
            <pc:sldMk cId="3622792708" sldId="274"/>
            <ac:spMk id="24" creationId="{3ECCE6F3-EA9B-1D73-CBBF-7461BC843E5C}"/>
          </ac:spMkLst>
        </pc:spChg>
        <pc:spChg chg="add mod">
          <ac:chgData name="Max Korbmacher" userId="23b5012f-92f4-4567-937e-ef36833b60d8" providerId="ADAL" clId="{11754D20-65E9-B548-91A7-1145DC729143}" dt="2025-05-12T12:45:00.312" v="9690" actId="164"/>
          <ac:spMkLst>
            <pc:docMk/>
            <pc:sldMk cId="3622792708" sldId="274"/>
            <ac:spMk id="25" creationId="{DE303987-C1E0-BB31-6336-B4D5B1150259}"/>
          </ac:spMkLst>
        </pc:spChg>
        <pc:spChg chg="add mod">
          <ac:chgData name="Max Korbmacher" userId="23b5012f-92f4-4567-937e-ef36833b60d8" providerId="ADAL" clId="{11754D20-65E9-B548-91A7-1145DC729143}" dt="2025-05-12T12:45:00.312" v="9690" actId="164"/>
          <ac:spMkLst>
            <pc:docMk/>
            <pc:sldMk cId="3622792708" sldId="274"/>
            <ac:spMk id="26" creationId="{E785912B-F3D2-02DD-A07C-9771156883B3}"/>
          </ac:spMkLst>
        </pc:spChg>
        <pc:spChg chg="add mod">
          <ac:chgData name="Max Korbmacher" userId="23b5012f-92f4-4567-937e-ef36833b60d8" providerId="ADAL" clId="{11754D20-65E9-B548-91A7-1145DC729143}" dt="2025-05-12T12:45:00.312" v="9690" actId="164"/>
          <ac:spMkLst>
            <pc:docMk/>
            <pc:sldMk cId="3622792708" sldId="274"/>
            <ac:spMk id="29" creationId="{E632F8BC-7B31-97E0-823A-C6DD51DFF0E7}"/>
          </ac:spMkLst>
        </pc:spChg>
        <pc:spChg chg="add mod">
          <ac:chgData name="Max Korbmacher" userId="23b5012f-92f4-4567-937e-ef36833b60d8" providerId="ADAL" clId="{11754D20-65E9-B548-91A7-1145DC729143}" dt="2025-05-12T12:45:00.312" v="9690" actId="164"/>
          <ac:spMkLst>
            <pc:docMk/>
            <pc:sldMk cId="3622792708" sldId="274"/>
            <ac:spMk id="30" creationId="{762C92F8-8EA7-62FB-DC8F-F78D0C6982BA}"/>
          </ac:spMkLst>
        </pc:spChg>
        <pc:spChg chg="add mod">
          <ac:chgData name="Max Korbmacher" userId="23b5012f-92f4-4567-937e-ef36833b60d8" providerId="ADAL" clId="{11754D20-65E9-B548-91A7-1145DC729143}" dt="2025-05-12T12:45:00.312" v="9690" actId="164"/>
          <ac:spMkLst>
            <pc:docMk/>
            <pc:sldMk cId="3622792708" sldId="274"/>
            <ac:spMk id="31" creationId="{C67349C1-CFB7-3C5F-A153-A9D32948B6ED}"/>
          </ac:spMkLst>
        </pc:spChg>
        <pc:spChg chg="add mod">
          <ac:chgData name="Max Korbmacher" userId="23b5012f-92f4-4567-937e-ef36833b60d8" providerId="ADAL" clId="{11754D20-65E9-B548-91A7-1145DC729143}" dt="2025-05-12T12:45:00.312" v="9690" actId="164"/>
          <ac:spMkLst>
            <pc:docMk/>
            <pc:sldMk cId="3622792708" sldId="274"/>
            <ac:spMk id="32" creationId="{C04898A4-79D8-02AC-B595-0F61B9A97263}"/>
          </ac:spMkLst>
        </pc:spChg>
        <pc:spChg chg="add mod">
          <ac:chgData name="Max Korbmacher" userId="23b5012f-92f4-4567-937e-ef36833b60d8" providerId="ADAL" clId="{11754D20-65E9-B548-91A7-1145DC729143}" dt="2025-05-12T12:45:00.312" v="9690" actId="164"/>
          <ac:spMkLst>
            <pc:docMk/>
            <pc:sldMk cId="3622792708" sldId="274"/>
            <ac:spMk id="33" creationId="{97EFBFD9-BB84-D499-C7C2-3141DB138F3E}"/>
          </ac:spMkLst>
        </pc:spChg>
        <pc:spChg chg="add mod">
          <ac:chgData name="Max Korbmacher" userId="23b5012f-92f4-4567-937e-ef36833b60d8" providerId="ADAL" clId="{11754D20-65E9-B548-91A7-1145DC729143}" dt="2025-05-12T12:45:00.312" v="9690" actId="164"/>
          <ac:spMkLst>
            <pc:docMk/>
            <pc:sldMk cId="3622792708" sldId="274"/>
            <ac:spMk id="34" creationId="{AF6B2D33-60FA-2DEE-E567-02242B39AC78}"/>
          </ac:spMkLst>
        </pc:spChg>
        <pc:grpChg chg="add mod">
          <ac:chgData name="Max Korbmacher" userId="23b5012f-92f4-4567-937e-ef36833b60d8" providerId="ADAL" clId="{11754D20-65E9-B548-91A7-1145DC729143}" dt="2025-05-12T12:45:11.341" v="9693" actId="1076"/>
          <ac:grpSpMkLst>
            <pc:docMk/>
            <pc:sldMk cId="3622792708" sldId="274"/>
            <ac:grpSpMk id="36" creationId="{38754F24-3E0E-9FB0-08CB-F2691A200BB5}"/>
          </ac:grpSpMkLst>
        </pc:grpChg>
        <pc:picChg chg="add del mod">
          <ac:chgData name="Max Korbmacher" userId="23b5012f-92f4-4567-937e-ef36833b60d8" providerId="ADAL" clId="{11754D20-65E9-B548-91A7-1145DC729143}" dt="2025-05-12T12:52:35.024" v="9980" actId="478"/>
          <ac:picMkLst>
            <pc:docMk/>
            <pc:sldMk cId="3622792708" sldId="274"/>
            <ac:picMk id="38" creationId="{09952A54-1A31-F534-C062-91957AC1F71F}"/>
          </ac:picMkLst>
        </pc:picChg>
        <pc:cxnChg chg="add mod">
          <ac:chgData name="Max Korbmacher" userId="23b5012f-92f4-4567-937e-ef36833b60d8" providerId="ADAL" clId="{11754D20-65E9-B548-91A7-1145DC729143}" dt="2025-05-12T12:45:00.312" v="9690" actId="164"/>
          <ac:cxnSpMkLst>
            <pc:docMk/>
            <pc:sldMk cId="3622792708" sldId="274"/>
            <ac:cxnSpMk id="27" creationId="{4FFA1AF4-4B00-CD18-62E3-072B858E5B08}"/>
          </ac:cxnSpMkLst>
        </pc:cxnChg>
        <pc:cxnChg chg="add mod">
          <ac:chgData name="Max Korbmacher" userId="23b5012f-92f4-4567-937e-ef36833b60d8" providerId="ADAL" clId="{11754D20-65E9-B548-91A7-1145DC729143}" dt="2025-05-12T12:45:00.312" v="9690" actId="164"/>
          <ac:cxnSpMkLst>
            <pc:docMk/>
            <pc:sldMk cId="3622792708" sldId="274"/>
            <ac:cxnSpMk id="28" creationId="{BDD8B8D5-FCC4-D0D6-91AA-7C4C2F0BC3D1}"/>
          </ac:cxnSpMkLst>
        </pc:cxnChg>
        <pc:cxnChg chg="add mod">
          <ac:chgData name="Max Korbmacher" userId="23b5012f-92f4-4567-937e-ef36833b60d8" providerId="ADAL" clId="{11754D20-65E9-B548-91A7-1145DC729143}" dt="2025-05-12T12:45:00.312" v="9690" actId="164"/>
          <ac:cxnSpMkLst>
            <pc:docMk/>
            <pc:sldMk cId="3622792708" sldId="274"/>
            <ac:cxnSpMk id="35" creationId="{F98F6D79-C7E2-82C7-473C-55D1A463DC30}"/>
          </ac:cxnSpMkLst>
        </pc:cxnChg>
      </pc:sldChg>
      <pc:sldChg chg="modSp new mod modNotesTx">
        <pc:chgData name="Max Korbmacher" userId="23b5012f-92f4-4567-937e-ef36833b60d8" providerId="ADAL" clId="{11754D20-65E9-B548-91A7-1145DC729143}" dt="2025-05-13T02:38:25.576" v="15412" actId="20577"/>
        <pc:sldMkLst>
          <pc:docMk/>
          <pc:sldMk cId="1121162767" sldId="275"/>
        </pc:sldMkLst>
        <pc:spChg chg="mod">
          <ac:chgData name="Max Korbmacher" userId="23b5012f-92f4-4567-937e-ef36833b60d8" providerId="ADAL" clId="{11754D20-65E9-B548-91A7-1145DC729143}" dt="2025-05-12T06:12:17.676" v="6150" actId="20577"/>
          <ac:spMkLst>
            <pc:docMk/>
            <pc:sldMk cId="1121162767" sldId="275"/>
            <ac:spMk id="2" creationId="{338B8026-5772-161D-3AAB-18584F69A6AE}"/>
          </ac:spMkLst>
        </pc:spChg>
        <pc:spChg chg="mod">
          <ac:chgData name="Max Korbmacher" userId="23b5012f-92f4-4567-937e-ef36833b60d8" providerId="ADAL" clId="{11754D20-65E9-B548-91A7-1145DC729143}" dt="2025-05-13T02:38:25.576" v="15412" actId="20577"/>
          <ac:spMkLst>
            <pc:docMk/>
            <pc:sldMk cId="1121162767" sldId="275"/>
            <ac:spMk id="3" creationId="{15B5BC3C-B46C-598D-8468-AB66F1CF9D62}"/>
          </ac:spMkLst>
        </pc:spChg>
      </pc:sldChg>
      <pc:sldChg chg="modSp add mod modNotesTx">
        <pc:chgData name="Max Korbmacher" userId="23b5012f-92f4-4567-937e-ef36833b60d8" providerId="ADAL" clId="{11754D20-65E9-B548-91A7-1145DC729143}" dt="2025-05-12T21:21:10.546" v="13565" actId="20577"/>
        <pc:sldMkLst>
          <pc:docMk/>
          <pc:sldMk cId="3661168160" sldId="276"/>
        </pc:sldMkLst>
        <pc:spChg chg="mod">
          <ac:chgData name="Max Korbmacher" userId="23b5012f-92f4-4567-937e-ef36833b60d8" providerId="ADAL" clId="{11754D20-65E9-B548-91A7-1145DC729143}" dt="2025-05-12T21:21:10.546" v="13565" actId="20577"/>
          <ac:spMkLst>
            <pc:docMk/>
            <pc:sldMk cId="3661168160" sldId="276"/>
            <ac:spMk id="3" creationId="{77067C0F-CACC-3707-2CB0-9DF75D9B1D61}"/>
          </ac:spMkLst>
        </pc:spChg>
      </pc:sldChg>
      <pc:sldChg chg="addSp delSp modSp add mod modNotesTx">
        <pc:chgData name="Max Korbmacher" userId="23b5012f-92f4-4567-937e-ef36833b60d8" providerId="ADAL" clId="{11754D20-65E9-B548-91A7-1145DC729143}" dt="2025-05-12T21:13:48.239" v="12402"/>
        <pc:sldMkLst>
          <pc:docMk/>
          <pc:sldMk cId="3252750140" sldId="277"/>
        </pc:sldMkLst>
        <pc:spChg chg="del">
          <ac:chgData name="Max Korbmacher" userId="23b5012f-92f4-4567-937e-ef36833b60d8" providerId="ADAL" clId="{11754D20-65E9-B548-91A7-1145DC729143}" dt="2025-05-12T12:55:13.826" v="10269" actId="478"/>
          <ac:spMkLst>
            <pc:docMk/>
            <pc:sldMk cId="3252750140" sldId="277"/>
            <ac:spMk id="2" creationId="{E530E665-6F09-2B30-80F4-7954AD1D06C3}"/>
          </ac:spMkLst>
        </pc:spChg>
        <pc:spChg chg="add mod">
          <ac:chgData name="Max Korbmacher" userId="23b5012f-92f4-4567-937e-ef36833b60d8" providerId="ADAL" clId="{11754D20-65E9-B548-91A7-1145DC729143}" dt="2025-05-12T12:55:13.826" v="10269" actId="478"/>
          <ac:spMkLst>
            <pc:docMk/>
            <pc:sldMk cId="3252750140" sldId="277"/>
            <ac:spMk id="4" creationId="{3E11632D-2A4B-30F0-8B61-6C6784AAC913}"/>
          </ac:spMkLst>
        </pc:spChg>
        <pc:spChg chg="del">
          <ac:chgData name="Max Korbmacher" userId="23b5012f-92f4-4567-937e-ef36833b60d8" providerId="ADAL" clId="{11754D20-65E9-B548-91A7-1145DC729143}" dt="2025-05-12T12:55:13.826" v="10269" actId="478"/>
          <ac:spMkLst>
            <pc:docMk/>
            <pc:sldMk cId="3252750140" sldId="277"/>
            <ac:spMk id="5" creationId="{AD5B8F3A-999B-A934-71BD-45348D204845}"/>
          </ac:spMkLst>
        </pc:spChg>
        <pc:spChg chg="add del mod">
          <ac:chgData name="Max Korbmacher" userId="23b5012f-92f4-4567-937e-ef36833b60d8" providerId="ADAL" clId="{11754D20-65E9-B548-91A7-1145DC729143}" dt="2025-05-12T13:04:38.844" v="10666" actId="478"/>
          <ac:spMkLst>
            <pc:docMk/>
            <pc:sldMk cId="3252750140" sldId="277"/>
            <ac:spMk id="39" creationId="{2D1F0ACC-8283-5320-0538-F96F20152262}"/>
          </ac:spMkLst>
        </pc:spChg>
        <pc:spChg chg="add mod">
          <ac:chgData name="Max Korbmacher" userId="23b5012f-92f4-4567-937e-ef36833b60d8" providerId="ADAL" clId="{11754D20-65E9-B548-91A7-1145DC729143}" dt="2025-05-12T13:12:55.580" v="10979" actId="21"/>
          <ac:spMkLst>
            <pc:docMk/>
            <pc:sldMk cId="3252750140" sldId="277"/>
            <ac:spMk id="42" creationId="{B8AD64E0-A990-FA82-FF88-510AB14534EB}"/>
          </ac:spMkLst>
        </pc:spChg>
        <pc:spChg chg="add mod">
          <ac:chgData name="Max Korbmacher" userId="23b5012f-92f4-4567-937e-ef36833b60d8" providerId="ADAL" clId="{11754D20-65E9-B548-91A7-1145DC729143}" dt="2025-05-12T12:55:52.060" v="10297"/>
          <ac:spMkLst>
            <pc:docMk/>
            <pc:sldMk cId="3252750140" sldId="277"/>
            <ac:spMk id="43" creationId="{0AC320CA-B6AE-C113-A51D-16B23997E246}"/>
          </ac:spMkLst>
        </pc:spChg>
        <pc:spChg chg="add mod">
          <ac:chgData name="Max Korbmacher" userId="23b5012f-92f4-4567-937e-ef36833b60d8" providerId="ADAL" clId="{11754D20-65E9-B548-91A7-1145DC729143}" dt="2025-05-12T13:13:59.671" v="11007" actId="20577"/>
          <ac:spMkLst>
            <pc:docMk/>
            <pc:sldMk cId="3252750140" sldId="277"/>
            <ac:spMk id="45" creationId="{50D74241-C214-EE9D-5601-F0900205819C}"/>
          </ac:spMkLst>
        </pc:spChg>
        <pc:spChg chg="add mod">
          <ac:chgData name="Max Korbmacher" userId="23b5012f-92f4-4567-937e-ef36833b60d8" providerId="ADAL" clId="{11754D20-65E9-B548-91A7-1145DC729143}" dt="2025-05-12T21:13:48.239" v="12402"/>
          <ac:spMkLst>
            <pc:docMk/>
            <pc:sldMk cId="3252750140" sldId="277"/>
            <ac:spMk id="47" creationId="{322EE3E1-523B-E3FA-2FB9-137F137214B8}"/>
          </ac:spMkLst>
        </pc:spChg>
        <pc:grpChg chg="del">
          <ac:chgData name="Max Korbmacher" userId="23b5012f-92f4-4567-937e-ef36833b60d8" providerId="ADAL" clId="{11754D20-65E9-B548-91A7-1145DC729143}" dt="2025-05-12T12:55:13.826" v="10269" actId="478"/>
          <ac:grpSpMkLst>
            <pc:docMk/>
            <pc:sldMk cId="3252750140" sldId="277"/>
            <ac:grpSpMk id="36" creationId="{38754F24-3E0E-9FB0-08CB-F2691A200BB5}"/>
          </ac:grpSpMkLst>
        </pc:grpChg>
        <pc:picChg chg="del mod">
          <ac:chgData name="Max Korbmacher" userId="23b5012f-92f4-4567-937e-ef36833b60d8" providerId="ADAL" clId="{11754D20-65E9-B548-91A7-1145DC729143}" dt="2025-05-12T12:55:12.598" v="10268" actId="21"/>
          <ac:picMkLst>
            <pc:docMk/>
            <pc:sldMk cId="3252750140" sldId="277"/>
            <ac:picMk id="38" creationId="{09952A54-1A31-F534-C062-91957AC1F71F}"/>
          </ac:picMkLst>
        </pc:picChg>
        <pc:picChg chg="add del mod">
          <ac:chgData name="Max Korbmacher" userId="23b5012f-92f4-4567-937e-ef36833b60d8" providerId="ADAL" clId="{11754D20-65E9-B548-91A7-1145DC729143}" dt="2025-05-12T13:03:55.668" v="10648" actId="478"/>
          <ac:picMkLst>
            <pc:docMk/>
            <pc:sldMk cId="3252750140" sldId="277"/>
            <ac:picMk id="40" creationId="{A2701CF5-0F2B-9712-B7FD-A6EC292FC88D}"/>
          </ac:picMkLst>
        </pc:picChg>
        <pc:picChg chg="add mod">
          <ac:chgData name="Max Korbmacher" userId="23b5012f-92f4-4567-937e-ef36833b60d8" providerId="ADAL" clId="{11754D20-65E9-B548-91A7-1145DC729143}" dt="2025-05-12T13:13:06.352" v="10984" actId="1076"/>
          <ac:picMkLst>
            <pc:docMk/>
            <pc:sldMk cId="3252750140" sldId="277"/>
            <ac:picMk id="41" creationId="{A15BFA1E-3757-6DD9-B374-45BA8E799C78}"/>
          </ac:picMkLst>
        </pc:picChg>
      </pc:sldChg>
      <pc:sldChg chg="addSp delSp modSp add mod modNotesTx">
        <pc:chgData name="Max Korbmacher" userId="23b5012f-92f4-4567-937e-ef36833b60d8" providerId="ADAL" clId="{11754D20-65E9-B548-91A7-1145DC729143}" dt="2025-05-12T21:13:37.200" v="12400"/>
        <pc:sldMkLst>
          <pc:docMk/>
          <pc:sldMk cId="2223281835" sldId="278"/>
        </pc:sldMkLst>
        <pc:spChg chg="add mod">
          <ac:chgData name="Max Korbmacher" userId="23b5012f-92f4-4567-937e-ef36833b60d8" providerId="ADAL" clId="{11754D20-65E9-B548-91A7-1145DC729143}" dt="2025-05-12T13:22:17.230" v="11317" actId="207"/>
          <ac:spMkLst>
            <pc:docMk/>
            <pc:sldMk cId="2223281835" sldId="278"/>
            <ac:spMk id="5" creationId="{513899D7-BD0C-A79C-FD35-26DA30C2C2EE}"/>
          </ac:spMkLst>
        </pc:spChg>
        <pc:spChg chg="add mod">
          <ac:chgData name="Max Korbmacher" userId="23b5012f-92f4-4567-937e-ef36833b60d8" providerId="ADAL" clId="{11754D20-65E9-B548-91A7-1145DC729143}" dt="2025-05-12T13:22:27.633" v="11322" actId="14100"/>
          <ac:spMkLst>
            <pc:docMk/>
            <pc:sldMk cId="2223281835" sldId="278"/>
            <ac:spMk id="6" creationId="{A8DED986-91C4-9B21-45A9-C2F46FEED719}"/>
          </ac:spMkLst>
        </pc:spChg>
        <pc:spChg chg="add mod">
          <ac:chgData name="Max Korbmacher" userId="23b5012f-92f4-4567-937e-ef36833b60d8" providerId="ADAL" clId="{11754D20-65E9-B548-91A7-1145DC729143}" dt="2025-05-12T21:13:37.200" v="12400"/>
          <ac:spMkLst>
            <pc:docMk/>
            <pc:sldMk cId="2223281835" sldId="278"/>
            <ac:spMk id="7" creationId="{7E902320-3CC6-A972-B8EF-EF709E69BD33}"/>
          </ac:spMkLst>
        </pc:spChg>
        <pc:spChg chg="del">
          <ac:chgData name="Max Korbmacher" userId="23b5012f-92f4-4567-937e-ef36833b60d8" providerId="ADAL" clId="{11754D20-65E9-B548-91A7-1145DC729143}" dt="2025-05-12T13:21:27.866" v="11179" actId="478"/>
          <ac:spMkLst>
            <pc:docMk/>
            <pc:sldMk cId="2223281835" sldId="278"/>
            <ac:spMk id="45" creationId="{50D74241-C214-EE9D-5601-F0900205819C}"/>
          </ac:spMkLst>
        </pc:spChg>
        <pc:spChg chg="del">
          <ac:chgData name="Max Korbmacher" userId="23b5012f-92f4-4567-937e-ef36833b60d8" providerId="ADAL" clId="{11754D20-65E9-B548-91A7-1145DC729143}" dt="2025-05-12T13:21:26.269" v="11178" actId="478"/>
          <ac:spMkLst>
            <pc:docMk/>
            <pc:sldMk cId="2223281835" sldId="278"/>
            <ac:spMk id="47" creationId="{322EE3E1-523B-E3FA-2FB9-137F137214B8}"/>
          </ac:spMkLst>
        </pc:spChg>
        <pc:picChg chg="add mod">
          <ac:chgData name="Max Korbmacher" userId="23b5012f-92f4-4567-937e-ef36833b60d8" providerId="ADAL" clId="{11754D20-65E9-B548-91A7-1145DC729143}" dt="2025-05-12T13:22:21.138" v="11319" actId="1076"/>
          <ac:picMkLst>
            <pc:docMk/>
            <pc:sldMk cId="2223281835" sldId="278"/>
            <ac:picMk id="3" creationId="{C5675D7F-C7BC-AA43-53A8-AA24F23FAA77}"/>
          </ac:picMkLst>
        </pc:picChg>
        <pc:picChg chg="del mod">
          <ac:chgData name="Max Korbmacher" userId="23b5012f-92f4-4567-937e-ef36833b60d8" providerId="ADAL" clId="{11754D20-65E9-B548-91A7-1145DC729143}" dt="2025-05-12T13:21:22.668" v="11177" actId="478"/>
          <ac:picMkLst>
            <pc:docMk/>
            <pc:sldMk cId="2223281835" sldId="278"/>
            <ac:picMk id="41" creationId="{A15BFA1E-3757-6DD9-B374-45BA8E799C78}"/>
          </ac:picMkLst>
        </pc:picChg>
      </pc:sldChg>
      <pc:sldChg chg="addSp modSp add mod modNotesTx">
        <pc:chgData name="Max Korbmacher" userId="23b5012f-92f4-4567-937e-ef36833b60d8" providerId="ADAL" clId="{11754D20-65E9-B548-91A7-1145DC729143}" dt="2025-05-13T18:13:39.486" v="30483" actId="20577"/>
        <pc:sldMkLst>
          <pc:docMk/>
          <pc:sldMk cId="357010723" sldId="279"/>
        </pc:sldMkLst>
        <pc:spChg chg="mod">
          <ac:chgData name="Max Korbmacher" userId="23b5012f-92f4-4567-937e-ef36833b60d8" providerId="ADAL" clId="{11754D20-65E9-B548-91A7-1145DC729143}" dt="2025-05-13T03:08:05.693" v="17312" actId="20577"/>
          <ac:spMkLst>
            <pc:docMk/>
            <pc:sldMk cId="357010723" sldId="279"/>
            <ac:spMk id="2" creationId="{E4F7ED6F-82CE-9094-93B2-043A5F033F77}"/>
          </ac:spMkLst>
        </pc:spChg>
        <pc:spChg chg="mod">
          <ac:chgData name="Max Korbmacher" userId="23b5012f-92f4-4567-937e-ef36833b60d8" providerId="ADAL" clId="{11754D20-65E9-B548-91A7-1145DC729143}" dt="2025-05-13T02:27:10.517" v="14973" actId="20577"/>
          <ac:spMkLst>
            <pc:docMk/>
            <pc:sldMk cId="357010723" sldId="279"/>
            <ac:spMk id="3" creationId="{A9DCEF84-1003-6CA9-A4D5-CED0ACF54E78}"/>
          </ac:spMkLst>
        </pc:spChg>
        <pc:picChg chg="add mod">
          <ac:chgData name="Max Korbmacher" userId="23b5012f-92f4-4567-937e-ef36833b60d8" providerId="ADAL" clId="{11754D20-65E9-B548-91A7-1145DC729143}" dt="2025-05-12T21:46:02.730" v="14768" actId="1035"/>
          <ac:picMkLst>
            <pc:docMk/>
            <pc:sldMk cId="357010723" sldId="279"/>
            <ac:picMk id="2050" creationId="{B04F054C-220B-48C6-D8A8-8C07EF9E6138}"/>
          </ac:picMkLst>
        </pc:picChg>
      </pc:sldChg>
      <pc:sldChg chg="addSp modSp add mod modNotesTx">
        <pc:chgData name="Max Korbmacher" userId="23b5012f-92f4-4567-937e-ef36833b60d8" providerId="ADAL" clId="{11754D20-65E9-B548-91A7-1145DC729143}" dt="2025-05-13T18:16:19.642" v="30584" actId="20577"/>
        <pc:sldMkLst>
          <pc:docMk/>
          <pc:sldMk cId="1025989313" sldId="280"/>
        </pc:sldMkLst>
        <pc:spChg chg="mod">
          <ac:chgData name="Max Korbmacher" userId="23b5012f-92f4-4567-937e-ef36833b60d8" providerId="ADAL" clId="{11754D20-65E9-B548-91A7-1145DC729143}" dt="2025-05-13T03:08:00.435" v="17311" actId="20577"/>
          <ac:spMkLst>
            <pc:docMk/>
            <pc:sldMk cId="1025989313" sldId="280"/>
            <ac:spMk id="2" creationId="{E4F7ED6F-82CE-9094-93B2-043A5F033F77}"/>
          </ac:spMkLst>
        </pc:spChg>
        <pc:spChg chg="mod">
          <ac:chgData name="Max Korbmacher" userId="23b5012f-92f4-4567-937e-ef36833b60d8" providerId="ADAL" clId="{11754D20-65E9-B548-91A7-1145DC729143}" dt="2025-05-13T02:32:13.222" v="15144" actId="20577"/>
          <ac:spMkLst>
            <pc:docMk/>
            <pc:sldMk cId="1025989313" sldId="280"/>
            <ac:spMk id="3" creationId="{A9DCEF84-1003-6CA9-A4D5-CED0ACF54E78}"/>
          </ac:spMkLst>
        </pc:spChg>
        <pc:picChg chg="add mod">
          <ac:chgData name="Max Korbmacher" userId="23b5012f-92f4-4567-937e-ef36833b60d8" providerId="ADAL" clId="{11754D20-65E9-B548-91A7-1145DC729143}" dt="2025-05-13T02:27:15.786" v="14974"/>
          <ac:picMkLst>
            <pc:docMk/>
            <pc:sldMk cId="1025989313" sldId="280"/>
            <ac:picMk id="4" creationId="{A2EE5656-C4B9-4E48-2456-BF47C95523DC}"/>
          </ac:picMkLst>
        </pc:picChg>
        <pc:picChg chg="add mod">
          <ac:chgData name="Max Korbmacher" userId="23b5012f-92f4-4567-937e-ef36833b60d8" providerId="ADAL" clId="{11754D20-65E9-B548-91A7-1145DC729143}" dt="2025-05-13T02:28:46.553" v="14982" actId="167"/>
          <ac:picMkLst>
            <pc:docMk/>
            <pc:sldMk cId="1025989313" sldId="280"/>
            <ac:picMk id="5" creationId="{EED3442F-4A78-9C7C-64A4-1B7B7F29E268}"/>
          </ac:picMkLst>
        </pc:picChg>
      </pc:sldChg>
      <pc:sldChg chg="add modNotesTx">
        <pc:chgData name="Max Korbmacher" userId="23b5012f-92f4-4567-937e-ef36833b60d8" providerId="ADAL" clId="{11754D20-65E9-B548-91A7-1145DC729143}" dt="2025-05-13T17:19:51.844" v="29619" actId="20577"/>
        <pc:sldMkLst>
          <pc:docMk/>
          <pc:sldMk cId="4077579566" sldId="281"/>
        </pc:sldMkLst>
      </pc:sldChg>
      <pc:sldChg chg="add modNotesTx">
        <pc:chgData name="Max Korbmacher" userId="23b5012f-92f4-4567-937e-ef36833b60d8" providerId="ADAL" clId="{11754D20-65E9-B548-91A7-1145DC729143}" dt="2025-05-12T21:34:35.641" v="14398" actId="20577"/>
        <pc:sldMkLst>
          <pc:docMk/>
          <pc:sldMk cId="970941375" sldId="282"/>
        </pc:sldMkLst>
      </pc:sldChg>
      <pc:sldChg chg="modSp add mod modNotesTx">
        <pc:chgData name="Max Korbmacher" userId="23b5012f-92f4-4567-937e-ef36833b60d8" providerId="ADAL" clId="{11754D20-65E9-B548-91A7-1145DC729143}" dt="2025-05-13T14:07:49.461" v="29229" actId="20577"/>
        <pc:sldMkLst>
          <pc:docMk/>
          <pc:sldMk cId="1863917811" sldId="283"/>
        </pc:sldMkLst>
        <pc:spChg chg="mod">
          <ac:chgData name="Max Korbmacher" userId="23b5012f-92f4-4567-937e-ef36833b60d8" providerId="ADAL" clId="{11754D20-65E9-B548-91A7-1145DC729143}" dt="2025-05-12T21:35:19.276" v="14403" actId="20577"/>
          <ac:spMkLst>
            <pc:docMk/>
            <pc:sldMk cId="1863917811" sldId="283"/>
            <ac:spMk id="3" creationId="{459F0D37-937C-F5C5-036B-1A0E328FFC7E}"/>
          </ac:spMkLst>
        </pc:spChg>
      </pc:sldChg>
      <pc:sldChg chg="add modNotesTx">
        <pc:chgData name="Max Korbmacher" userId="23b5012f-92f4-4567-937e-ef36833b60d8" providerId="ADAL" clId="{11754D20-65E9-B548-91A7-1145DC729143}" dt="2025-05-13T14:08:13.544" v="29259" actId="20577"/>
        <pc:sldMkLst>
          <pc:docMk/>
          <pc:sldMk cId="894023846" sldId="284"/>
        </pc:sldMkLst>
      </pc:sldChg>
      <pc:sldChg chg="addSp modSp add mod modNotesTx">
        <pc:chgData name="Max Korbmacher" userId="23b5012f-92f4-4567-937e-ef36833b60d8" providerId="ADAL" clId="{11754D20-65E9-B548-91A7-1145DC729143}" dt="2025-05-13T14:11:52.857" v="29494" actId="20577"/>
        <pc:sldMkLst>
          <pc:docMk/>
          <pc:sldMk cId="4288436705" sldId="285"/>
        </pc:sldMkLst>
        <pc:spChg chg="add mod">
          <ac:chgData name="Max Korbmacher" userId="23b5012f-92f4-4567-937e-ef36833b60d8" providerId="ADAL" clId="{11754D20-65E9-B548-91A7-1145DC729143}" dt="2025-05-12T21:37:07.628" v="14436" actId="1076"/>
          <ac:spMkLst>
            <pc:docMk/>
            <pc:sldMk cId="4288436705" sldId="285"/>
            <ac:spMk id="3" creationId="{3BFDD918-1742-1DC0-E3B8-604AC5251504}"/>
          </ac:spMkLst>
        </pc:spChg>
        <pc:spChg chg="add mod">
          <ac:chgData name="Max Korbmacher" userId="23b5012f-92f4-4567-937e-ef36833b60d8" providerId="ADAL" clId="{11754D20-65E9-B548-91A7-1145DC729143}" dt="2025-05-12T21:37:05.451" v="14435" actId="1076"/>
          <ac:spMkLst>
            <pc:docMk/>
            <pc:sldMk cId="4288436705" sldId="285"/>
            <ac:spMk id="4" creationId="{38873083-2028-AF6B-5C19-941D98331ACE}"/>
          </ac:spMkLst>
        </pc:spChg>
      </pc:sldChg>
      <pc:sldChg chg="addSp delSp modSp add mod modNotesTx">
        <pc:chgData name="Max Korbmacher" userId="23b5012f-92f4-4567-937e-ef36833b60d8" providerId="ADAL" clId="{11754D20-65E9-B548-91A7-1145DC729143}" dt="2025-05-13T17:38:52.084" v="29710" actId="20577"/>
        <pc:sldMkLst>
          <pc:docMk/>
          <pc:sldMk cId="1057904538" sldId="286"/>
        </pc:sldMkLst>
        <pc:spChg chg="add del mod">
          <ac:chgData name="Max Korbmacher" userId="23b5012f-92f4-4567-937e-ef36833b60d8" providerId="ADAL" clId="{11754D20-65E9-B548-91A7-1145DC729143}" dt="2025-05-12T21:41:46.605" v="14705" actId="22"/>
          <ac:spMkLst>
            <pc:docMk/>
            <pc:sldMk cId="1057904538" sldId="286"/>
            <ac:spMk id="6" creationId="{0D8BB7CC-1156-7BA1-1252-D67B1133C8A3}"/>
          </ac:spMkLst>
        </pc:spChg>
        <pc:spChg chg="add mod">
          <ac:chgData name="Max Korbmacher" userId="23b5012f-92f4-4567-937e-ef36833b60d8" providerId="ADAL" clId="{11754D20-65E9-B548-91A7-1145DC729143}" dt="2025-05-12T21:43:43.059" v="14750" actId="1038"/>
          <ac:spMkLst>
            <pc:docMk/>
            <pc:sldMk cId="1057904538" sldId="286"/>
            <ac:spMk id="8" creationId="{B09C3DCD-82CA-CD00-C7C8-14B185F37FD0}"/>
          </ac:spMkLst>
        </pc:spChg>
        <pc:picChg chg="add mod">
          <ac:chgData name="Max Korbmacher" userId="23b5012f-92f4-4567-937e-ef36833b60d8" providerId="ADAL" clId="{11754D20-65E9-B548-91A7-1145DC729143}" dt="2025-05-12T21:43:43.059" v="14750" actId="1038"/>
          <ac:picMkLst>
            <pc:docMk/>
            <pc:sldMk cId="1057904538" sldId="286"/>
            <ac:picMk id="1026" creationId="{CCE8FDC6-E2EC-5E73-C3C9-8F13DEDB6F0F}"/>
          </ac:picMkLst>
        </pc:picChg>
      </pc:sldChg>
      <pc:sldChg chg="addSp modSp add mod modNotesTx">
        <pc:chgData name="Max Korbmacher" userId="23b5012f-92f4-4567-937e-ef36833b60d8" providerId="ADAL" clId="{11754D20-65E9-B548-91A7-1145DC729143}" dt="2025-05-13T18:16:09.639" v="30555" actId="20577"/>
        <pc:sldMkLst>
          <pc:docMk/>
          <pc:sldMk cId="658039393" sldId="287"/>
        </pc:sldMkLst>
        <pc:spChg chg="mod">
          <ac:chgData name="Max Korbmacher" userId="23b5012f-92f4-4567-937e-ef36833b60d8" providerId="ADAL" clId="{11754D20-65E9-B548-91A7-1145DC729143}" dt="2025-05-13T02:35:00.834" v="15282" actId="114"/>
          <ac:spMkLst>
            <pc:docMk/>
            <pc:sldMk cId="658039393" sldId="287"/>
            <ac:spMk id="3" creationId="{A9DCEF84-1003-6CA9-A4D5-CED0ACF54E78}"/>
          </ac:spMkLst>
        </pc:spChg>
        <pc:picChg chg="add mod">
          <ac:chgData name="Max Korbmacher" userId="23b5012f-92f4-4567-937e-ef36833b60d8" providerId="ADAL" clId="{11754D20-65E9-B548-91A7-1145DC729143}" dt="2025-05-13T02:33:41.626" v="15160" actId="167"/>
          <ac:picMkLst>
            <pc:docMk/>
            <pc:sldMk cId="658039393" sldId="287"/>
            <ac:picMk id="5" creationId="{6DDEE8A5-B0FA-DC72-42BD-2F9BD04DE644}"/>
          </ac:picMkLst>
        </pc:picChg>
        <pc:picChg chg="add mod">
          <ac:chgData name="Max Korbmacher" userId="23b5012f-92f4-4567-937e-ef36833b60d8" providerId="ADAL" clId="{11754D20-65E9-B548-91A7-1145DC729143}" dt="2025-05-13T02:33:41.626" v="15160" actId="167"/>
          <ac:picMkLst>
            <pc:docMk/>
            <pc:sldMk cId="658039393" sldId="287"/>
            <ac:picMk id="6" creationId="{0E0A8251-0E72-E1C0-9281-365959D75A22}"/>
          </ac:picMkLst>
        </pc:picChg>
      </pc:sldChg>
      <pc:sldChg chg="modSp add del mod">
        <pc:chgData name="Max Korbmacher" userId="23b5012f-92f4-4567-937e-ef36833b60d8" providerId="ADAL" clId="{11754D20-65E9-B548-91A7-1145DC729143}" dt="2025-05-13T02:28:08.048" v="14977" actId="2696"/>
        <pc:sldMkLst>
          <pc:docMk/>
          <pc:sldMk cId="2627514681" sldId="287"/>
        </pc:sldMkLst>
        <pc:spChg chg="mod">
          <ac:chgData name="Max Korbmacher" userId="23b5012f-92f4-4567-937e-ef36833b60d8" providerId="ADAL" clId="{11754D20-65E9-B548-91A7-1145DC729143}" dt="2025-05-13T02:27:23.996" v="14976" actId="20577"/>
          <ac:spMkLst>
            <pc:docMk/>
            <pc:sldMk cId="2627514681" sldId="287"/>
            <ac:spMk id="3" creationId="{A9DCEF84-1003-6CA9-A4D5-CED0ACF54E78}"/>
          </ac:spMkLst>
        </pc:spChg>
      </pc:sldChg>
      <pc:sldChg chg="modSp add mod modNotesTx">
        <pc:chgData name="Max Korbmacher" userId="23b5012f-92f4-4567-937e-ef36833b60d8" providerId="ADAL" clId="{11754D20-65E9-B548-91A7-1145DC729143}" dt="2025-05-13T17:56:18.921" v="29808" actId="20577"/>
        <pc:sldMkLst>
          <pc:docMk/>
          <pc:sldMk cId="261069266" sldId="288"/>
        </pc:sldMkLst>
        <pc:spChg chg="mod">
          <ac:chgData name="Max Korbmacher" userId="23b5012f-92f4-4567-937e-ef36833b60d8" providerId="ADAL" clId="{11754D20-65E9-B548-91A7-1145DC729143}" dt="2025-05-13T02:31:11.853" v="15039" actId="114"/>
          <ac:spMkLst>
            <pc:docMk/>
            <pc:sldMk cId="261069266" sldId="288"/>
            <ac:spMk id="2" creationId="{E530E665-6F09-2B30-80F4-7954AD1D06C3}"/>
          </ac:spMkLst>
        </pc:spChg>
        <pc:spChg chg="mod">
          <ac:chgData name="Max Korbmacher" userId="23b5012f-92f4-4567-937e-ef36833b60d8" providerId="ADAL" clId="{11754D20-65E9-B548-91A7-1145DC729143}" dt="2025-05-13T03:25:24.266" v="18171" actId="20577"/>
          <ac:spMkLst>
            <pc:docMk/>
            <pc:sldMk cId="261069266" sldId="288"/>
            <ac:spMk id="3" creationId="{77067C0F-CACC-3707-2CB0-9DF75D9B1D61}"/>
          </ac:spMkLst>
        </pc:spChg>
      </pc:sldChg>
      <pc:sldChg chg="addSp modSp add mod modNotesTx">
        <pc:chgData name="Max Korbmacher" userId="23b5012f-92f4-4567-937e-ef36833b60d8" providerId="ADAL" clId="{11754D20-65E9-B548-91A7-1145DC729143}" dt="2025-05-13T18:15:58.239" v="30518" actId="20577"/>
        <pc:sldMkLst>
          <pc:docMk/>
          <pc:sldMk cId="3499061378" sldId="289"/>
        </pc:sldMkLst>
        <pc:spChg chg="mod">
          <ac:chgData name="Max Korbmacher" userId="23b5012f-92f4-4567-937e-ef36833b60d8" providerId="ADAL" clId="{11754D20-65E9-B548-91A7-1145DC729143}" dt="2025-05-13T02:37:02.241" v="15407" actId="20577"/>
          <ac:spMkLst>
            <pc:docMk/>
            <pc:sldMk cId="3499061378" sldId="289"/>
            <ac:spMk id="3" creationId="{A9DCEF84-1003-6CA9-A4D5-CED0ACF54E78}"/>
          </ac:spMkLst>
        </pc:spChg>
        <pc:picChg chg="add mod">
          <ac:chgData name="Max Korbmacher" userId="23b5012f-92f4-4567-937e-ef36833b60d8" providerId="ADAL" clId="{11754D20-65E9-B548-91A7-1145DC729143}" dt="2025-05-13T02:37:27.120" v="15409" actId="1076"/>
          <ac:picMkLst>
            <pc:docMk/>
            <pc:sldMk cId="3499061378" sldId="289"/>
            <ac:picMk id="7" creationId="{FA8E79CE-90A1-BF33-955E-4BCD51AB8464}"/>
          </ac:picMkLst>
        </pc:picChg>
      </pc:sldChg>
      <pc:sldChg chg="modSp add mod modNotesTx">
        <pc:chgData name="Max Korbmacher" userId="23b5012f-92f4-4567-937e-ef36833b60d8" providerId="ADAL" clId="{11754D20-65E9-B548-91A7-1145DC729143}" dt="2025-05-13T18:20:10.116" v="30851" actId="20577"/>
        <pc:sldMkLst>
          <pc:docMk/>
          <pc:sldMk cId="1003658622" sldId="290"/>
        </pc:sldMkLst>
        <pc:spChg chg="mod">
          <ac:chgData name="Max Korbmacher" userId="23b5012f-92f4-4567-937e-ef36833b60d8" providerId="ADAL" clId="{11754D20-65E9-B548-91A7-1145DC729143}" dt="2025-05-13T02:38:35.043" v="15414" actId="20577"/>
          <ac:spMkLst>
            <pc:docMk/>
            <pc:sldMk cId="1003658622" sldId="290"/>
            <ac:spMk id="3" creationId="{15B5BC3C-B46C-598D-8468-AB66F1CF9D62}"/>
          </ac:spMkLst>
        </pc:spChg>
      </pc:sldChg>
      <pc:sldChg chg="modSp add mod modNotesTx">
        <pc:chgData name="Max Korbmacher" userId="23b5012f-92f4-4567-937e-ef36833b60d8" providerId="ADAL" clId="{11754D20-65E9-B548-91A7-1145DC729143}" dt="2025-05-13T02:39:25.052" v="15420" actId="20577"/>
        <pc:sldMkLst>
          <pc:docMk/>
          <pc:sldMk cId="3767415488" sldId="291"/>
        </pc:sldMkLst>
        <pc:spChg chg="mod">
          <ac:chgData name="Max Korbmacher" userId="23b5012f-92f4-4567-937e-ef36833b60d8" providerId="ADAL" clId="{11754D20-65E9-B548-91A7-1145DC729143}" dt="2025-05-13T02:39:19.434" v="15418" actId="20577"/>
          <ac:spMkLst>
            <pc:docMk/>
            <pc:sldMk cId="3767415488" sldId="291"/>
            <ac:spMk id="3" creationId="{15B5BC3C-B46C-598D-8468-AB66F1CF9D62}"/>
          </ac:spMkLst>
        </pc:spChg>
      </pc:sldChg>
      <pc:sldChg chg="add modNotesTx">
        <pc:chgData name="Max Korbmacher" userId="23b5012f-92f4-4567-937e-ef36833b60d8" providerId="ADAL" clId="{11754D20-65E9-B548-91A7-1145DC729143}" dt="2025-05-13T18:23:51.256" v="30876" actId="20577"/>
        <pc:sldMkLst>
          <pc:docMk/>
          <pc:sldMk cId="4209631099" sldId="292"/>
        </pc:sldMkLst>
      </pc:sldChg>
      <pc:sldChg chg="addSp modSp add mod modNotesTx">
        <pc:chgData name="Max Korbmacher" userId="23b5012f-92f4-4567-937e-ef36833b60d8" providerId="ADAL" clId="{11754D20-65E9-B548-91A7-1145DC729143}" dt="2025-05-13T17:47:11.786" v="29739" actId="20577"/>
        <pc:sldMkLst>
          <pc:docMk/>
          <pc:sldMk cId="3325701911" sldId="293"/>
        </pc:sldMkLst>
        <pc:spChg chg="mod">
          <ac:chgData name="Max Korbmacher" userId="23b5012f-92f4-4567-937e-ef36833b60d8" providerId="ADAL" clId="{11754D20-65E9-B548-91A7-1145DC729143}" dt="2025-05-13T02:43:13.564" v="15423" actId="20577"/>
          <ac:spMkLst>
            <pc:docMk/>
            <pc:sldMk cId="3325701911" sldId="293"/>
            <ac:spMk id="3" creationId="{41BD7BB0-0560-2C79-14E5-FFE81114C53B}"/>
          </ac:spMkLst>
        </pc:spChg>
        <pc:spChg chg="add mod">
          <ac:chgData name="Max Korbmacher" userId="23b5012f-92f4-4567-937e-ef36833b60d8" providerId="ADAL" clId="{11754D20-65E9-B548-91A7-1145DC729143}" dt="2025-05-13T02:44:20.493" v="15495" actId="1076"/>
          <ac:spMkLst>
            <pc:docMk/>
            <pc:sldMk cId="3325701911" sldId="293"/>
            <ac:spMk id="4" creationId="{304A3FC0-1A1E-787F-2CE8-71691F04CD84}"/>
          </ac:spMkLst>
        </pc:spChg>
        <pc:spChg chg="add mod">
          <ac:chgData name="Max Korbmacher" userId="23b5012f-92f4-4567-937e-ef36833b60d8" providerId="ADAL" clId="{11754D20-65E9-B548-91A7-1145DC729143}" dt="2025-05-13T02:57:07.218" v="16044" actId="1076"/>
          <ac:spMkLst>
            <pc:docMk/>
            <pc:sldMk cId="3325701911" sldId="293"/>
            <ac:spMk id="5" creationId="{2E5ADACE-4999-9B06-DFDF-AC4826DB5AEA}"/>
          </ac:spMkLst>
        </pc:spChg>
        <pc:picChg chg="add mod">
          <ac:chgData name="Max Korbmacher" userId="23b5012f-92f4-4567-937e-ef36833b60d8" providerId="ADAL" clId="{11754D20-65E9-B548-91A7-1145DC729143}" dt="2025-05-13T02:44:26.841" v="15502" actId="1076"/>
          <ac:picMkLst>
            <pc:docMk/>
            <pc:sldMk cId="3325701911" sldId="293"/>
            <ac:picMk id="5122" creationId="{A4B3A1C5-A893-9E22-B372-016B9916B33B}"/>
          </ac:picMkLst>
        </pc:picChg>
      </pc:sldChg>
      <pc:sldChg chg="addSp delSp modSp add mod modNotesTx">
        <pc:chgData name="Max Korbmacher" userId="23b5012f-92f4-4567-937e-ef36833b60d8" providerId="ADAL" clId="{11754D20-65E9-B548-91A7-1145DC729143}" dt="2025-05-13T03:07:12.400" v="17309" actId="1076"/>
        <pc:sldMkLst>
          <pc:docMk/>
          <pc:sldMk cId="3273748166" sldId="294"/>
        </pc:sldMkLst>
        <pc:spChg chg="mod">
          <ac:chgData name="Max Korbmacher" userId="23b5012f-92f4-4567-937e-ef36833b60d8" providerId="ADAL" clId="{11754D20-65E9-B548-91A7-1145DC729143}" dt="2025-05-13T03:04:20.488" v="17020" actId="20577"/>
          <ac:spMkLst>
            <pc:docMk/>
            <pc:sldMk cId="3273748166" sldId="294"/>
            <ac:spMk id="3" creationId="{A9DCEF84-1003-6CA9-A4D5-CED0ACF54E78}"/>
          </ac:spMkLst>
        </pc:spChg>
        <pc:spChg chg="add mod">
          <ac:chgData name="Max Korbmacher" userId="23b5012f-92f4-4567-937e-ef36833b60d8" providerId="ADAL" clId="{11754D20-65E9-B548-91A7-1145DC729143}" dt="2025-05-13T03:07:10.541" v="17308" actId="1076"/>
          <ac:spMkLst>
            <pc:docMk/>
            <pc:sldMk cId="3273748166" sldId="294"/>
            <ac:spMk id="12" creationId="{0D10F4BB-E8B2-620F-8E63-142CF432577D}"/>
          </ac:spMkLst>
        </pc:spChg>
        <pc:picChg chg="add mod">
          <ac:chgData name="Max Korbmacher" userId="23b5012f-92f4-4567-937e-ef36833b60d8" providerId="ADAL" clId="{11754D20-65E9-B548-91A7-1145DC729143}" dt="2025-05-13T03:04:27.307" v="17022" actId="1076"/>
          <ac:picMkLst>
            <pc:docMk/>
            <pc:sldMk cId="3273748166" sldId="294"/>
            <ac:picMk id="8" creationId="{308C64D4-0284-E386-744A-5EF5795760B1}"/>
          </ac:picMkLst>
        </pc:picChg>
        <pc:picChg chg="add del mod">
          <ac:chgData name="Max Korbmacher" userId="23b5012f-92f4-4567-937e-ef36833b60d8" providerId="ADAL" clId="{11754D20-65E9-B548-91A7-1145DC729143}" dt="2025-05-13T03:06:51.402" v="17305" actId="478"/>
          <ac:picMkLst>
            <pc:docMk/>
            <pc:sldMk cId="3273748166" sldId="294"/>
            <ac:picMk id="9" creationId="{9ABA8DCD-B0F3-FDA8-08A3-5F2101BB839B}"/>
          </ac:picMkLst>
        </pc:picChg>
        <pc:picChg chg="add mod">
          <ac:chgData name="Max Korbmacher" userId="23b5012f-92f4-4567-937e-ef36833b60d8" providerId="ADAL" clId="{11754D20-65E9-B548-91A7-1145DC729143}" dt="2025-05-13T03:07:12.400" v="17309" actId="1076"/>
          <ac:picMkLst>
            <pc:docMk/>
            <pc:sldMk cId="3273748166" sldId="294"/>
            <ac:picMk id="11" creationId="{BD88136B-7C65-8EEC-33CE-7F2E18FAFC31}"/>
          </ac:picMkLst>
        </pc:picChg>
      </pc:sldChg>
      <pc:sldChg chg="addSp delSp modSp add mod modNotesTx">
        <pc:chgData name="Max Korbmacher" userId="23b5012f-92f4-4567-937e-ef36833b60d8" providerId="ADAL" clId="{11754D20-65E9-B548-91A7-1145DC729143}" dt="2025-05-13T03:16:50.850" v="17892" actId="20577"/>
        <pc:sldMkLst>
          <pc:docMk/>
          <pc:sldMk cId="762965003" sldId="295"/>
        </pc:sldMkLst>
        <pc:spChg chg="del">
          <ac:chgData name="Max Korbmacher" userId="23b5012f-92f4-4567-937e-ef36833b60d8" providerId="ADAL" clId="{11754D20-65E9-B548-91A7-1145DC729143}" dt="2025-05-13T03:13:24.059" v="17509" actId="478"/>
          <ac:spMkLst>
            <pc:docMk/>
            <pc:sldMk cId="762965003" sldId="295"/>
            <ac:spMk id="5" creationId="{2E5ADACE-4999-9B06-DFDF-AC4826DB5AEA}"/>
          </ac:spMkLst>
        </pc:spChg>
        <pc:picChg chg="del">
          <ac:chgData name="Max Korbmacher" userId="23b5012f-92f4-4567-937e-ef36833b60d8" providerId="ADAL" clId="{11754D20-65E9-B548-91A7-1145DC729143}" dt="2025-05-13T03:13:20.108" v="17507" actId="478"/>
          <ac:picMkLst>
            <pc:docMk/>
            <pc:sldMk cId="762965003" sldId="295"/>
            <ac:picMk id="5122" creationId="{A4B3A1C5-A893-9E22-B372-016B9916B33B}"/>
          </ac:picMkLst>
        </pc:picChg>
        <pc:picChg chg="add mod">
          <ac:chgData name="Max Korbmacher" userId="23b5012f-92f4-4567-937e-ef36833b60d8" providerId="ADAL" clId="{11754D20-65E9-B548-91A7-1145DC729143}" dt="2025-05-13T03:13:27.035" v="17510" actId="1076"/>
          <ac:picMkLst>
            <pc:docMk/>
            <pc:sldMk cId="762965003" sldId="295"/>
            <ac:picMk id="8194" creationId="{736B55E3-7085-EB6F-17BD-DE4643A8AD55}"/>
          </ac:picMkLst>
        </pc:picChg>
      </pc:sldChg>
      <pc:sldChg chg="addSp delSp modSp add mod modShow modNotesTx">
        <pc:chgData name="Max Korbmacher" userId="23b5012f-92f4-4567-937e-ef36833b60d8" providerId="ADAL" clId="{11754D20-65E9-B548-91A7-1145DC729143}" dt="2025-05-13T18:09:56" v="30460" actId="729"/>
        <pc:sldMkLst>
          <pc:docMk/>
          <pc:sldMk cId="3327352283" sldId="296"/>
        </pc:sldMkLst>
        <pc:spChg chg="mod">
          <ac:chgData name="Max Korbmacher" userId="23b5012f-92f4-4567-937e-ef36833b60d8" providerId="ADAL" clId="{11754D20-65E9-B548-91A7-1145DC729143}" dt="2025-05-13T03:27:21.702" v="18449" actId="20577"/>
          <ac:spMkLst>
            <pc:docMk/>
            <pc:sldMk cId="3327352283" sldId="296"/>
            <ac:spMk id="2" creationId="{E530E665-6F09-2B30-80F4-7954AD1D06C3}"/>
          </ac:spMkLst>
        </pc:spChg>
        <pc:spChg chg="del mod">
          <ac:chgData name="Max Korbmacher" userId="23b5012f-92f4-4567-937e-ef36833b60d8" providerId="ADAL" clId="{11754D20-65E9-B548-91A7-1145DC729143}" dt="2025-05-13T03:27:33.691" v="18452" actId="478"/>
          <ac:spMkLst>
            <pc:docMk/>
            <pc:sldMk cId="3327352283" sldId="296"/>
            <ac:spMk id="3" creationId="{77067C0F-CACC-3707-2CB0-9DF75D9B1D61}"/>
          </ac:spMkLst>
        </pc:spChg>
        <pc:picChg chg="add mod">
          <ac:chgData name="Max Korbmacher" userId="23b5012f-92f4-4567-937e-ef36833b60d8" providerId="ADAL" clId="{11754D20-65E9-B548-91A7-1145DC729143}" dt="2025-05-13T03:27:44.296" v="18457" actId="1076"/>
          <ac:picMkLst>
            <pc:docMk/>
            <pc:sldMk cId="3327352283" sldId="296"/>
            <ac:picMk id="9218" creationId="{8725F42B-3103-BDB4-928E-8A6F3E5F1222}"/>
          </ac:picMkLst>
        </pc:picChg>
      </pc:sldChg>
      <pc:sldChg chg="add mod modShow modNotesTx">
        <pc:chgData name="Max Korbmacher" userId="23b5012f-92f4-4567-937e-ef36833b60d8" providerId="ADAL" clId="{11754D20-65E9-B548-91A7-1145DC729143}" dt="2025-05-13T18:09:56" v="30460" actId="729"/>
        <pc:sldMkLst>
          <pc:docMk/>
          <pc:sldMk cId="1702810317" sldId="297"/>
        </pc:sldMkLst>
      </pc:sldChg>
      <pc:sldChg chg="addSp modSp add mod modNotesTx">
        <pc:chgData name="Max Korbmacher" userId="23b5012f-92f4-4567-937e-ef36833b60d8" providerId="ADAL" clId="{11754D20-65E9-B548-91A7-1145DC729143}" dt="2025-05-13T18:01:13.779" v="29986" actId="20577"/>
        <pc:sldMkLst>
          <pc:docMk/>
          <pc:sldMk cId="123926115" sldId="298"/>
        </pc:sldMkLst>
        <pc:spChg chg="mod">
          <ac:chgData name="Max Korbmacher" userId="23b5012f-92f4-4567-937e-ef36833b60d8" providerId="ADAL" clId="{11754D20-65E9-B548-91A7-1145DC729143}" dt="2025-05-13T03:43:58.491" v="18915" actId="20577"/>
          <ac:spMkLst>
            <pc:docMk/>
            <pc:sldMk cId="123926115" sldId="298"/>
            <ac:spMk id="3" creationId="{77067C0F-CACC-3707-2CB0-9DF75D9B1D61}"/>
          </ac:spMkLst>
        </pc:spChg>
        <pc:picChg chg="add mod">
          <ac:chgData name="Max Korbmacher" userId="23b5012f-92f4-4567-937e-ef36833b60d8" providerId="ADAL" clId="{11754D20-65E9-B548-91A7-1145DC729143}" dt="2025-05-13T03:44:08.632" v="18918" actId="1076"/>
          <ac:picMkLst>
            <pc:docMk/>
            <pc:sldMk cId="123926115" sldId="298"/>
            <ac:picMk id="11266" creationId="{9106E013-E8CA-B407-F465-E3ECF9B24342}"/>
          </ac:picMkLst>
        </pc:picChg>
      </pc:sldChg>
      <pc:sldChg chg="modSp add mod modNotesTx">
        <pc:chgData name="Max Korbmacher" userId="23b5012f-92f4-4567-937e-ef36833b60d8" providerId="ADAL" clId="{11754D20-65E9-B548-91A7-1145DC729143}" dt="2025-05-13T03:42:24.156" v="18887" actId="20577"/>
        <pc:sldMkLst>
          <pc:docMk/>
          <pc:sldMk cId="2799488562" sldId="299"/>
        </pc:sldMkLst>
        <pc:spChg chg="mod">
          <ac:chgData name="Max Korbmacher" userId="23b5012f-92f4-4567-937e-ef36833b60d8" providerId="ADAL" clId="{11754D20-65E9-B548-91A7-1145DC729143}" dt="2025-05-13T03:42:24.156" v="18887" actId="20577"/>
          <ac:spMkLst>
            <pc:docMk/>
            <pc:sldMk cId="2799488562" sldId="299"/>
            <ac:spMk id="3" creationId="{77067C0F-CACC-3707-2CB0-9DF75D9B1D61}"/>
          </ac:spMkLst>
        </pc:spChg>
      </pc:sldChg>
      <pc:sldChg chg="addSp delSp modSp add mod modShow modNotesTx">
        <pc:chgData name="Max Korbmacher" userId="23b5012f-92f4-4567-937e-ef36833b60d8" providerId="ADAL" clId="{11754D20-65E9-B548-91A7-1145DC729143}" dt="2025-05-13T18:09:46.130" v="30459" actId="729"/>
        <pc:sldMkLst>
          <pc:docMk/>
          <pc:sldMk cId="2257616883" sldId="300"/>
        </pc:sldMkLst>
        <pc:spChg chg="del mod">
          <ac:chgData name="Max Korbmacher" userId="23b5012f-92f4-4567-937e-ef36833b60d8" providerId="ADAL" clId="{11754D20-65E9-B548-91A7-1145DC729143}" dt="2025-05-13T03:47:09.319" v="18935" actId="478"/>
          <ac:spMkLst>
            <pc:docMk/>
            <pc:sldMk cId="2257616883" sldId="300"/>
            <ac:spMk id="3" creationId="{77067C0F-CACC-3707-2CB0-9DF75D9B1D61}"/>
          </ac:spMkLst>
        </pc:spChg>
        <pc:spChg chg="add del mod">
          <ac:chgData name="Max Korbmacher" userId="23b5012f-92f4-4567-937e-ef36833b60d8" providerId="ADAL" clId="{11754D20-65E9-B548-91A7-1145DC729143}" dt="2025-05-13T03:47:16.251" v="18938" actId="478"/>
          <ac:spMkLst>
            <pc:docMk/>
            <pc:sldMk cId="2257616883" sldId="300"/>
            <ac:spMk id="5" creationId="{F9491065-8932-3DB0-3910-C7AFEF6382D7}"/>
          </ac:spMkLst>
        </pc:spChg>
        <pc:spChg chg="add mod">
          <ac:chgData name="Max Korbmacher" userId="23b5012f-92f4-4567-937e-ef36833b60d8" providerId="ADAL" clId="{11754D20-65E9-B548-91A7-1145DC729143}" dt="2025-05-13T03:47:40.207" v="18972" actId="20577"/>
          <ac:spMkLst>
            <pc:docMk/>
            <pc:sldMk cId="2257616883" sldId="300"/>
            <ac:spMk id="7" creationId="{351F7C27-0A6A-33E1-DC08-41A27FADD29E}"/>
          </ac:spMkLst>
        </pc:spChg>
        <pc:picChg chg="del">
          <ac:chgData name="Max Korbmacher" userId="23b5012f-92f4-4567-937e-ef36833b60d8" providerId="ADAL" clId="{11754D20-65E9-B548-91A7-1145DC729143}" dt="2025-05-13T03:46:56.696" v="18930" actId="478"/>
          <ac:picMkLst>
            <pc:docMk/>
            <pc:sldMk cId="2257616883" sldId="300"/>
            <ac:picMk id="11266" creationId="{9106E013-E8CA-B407-F465-E3ECF9B24342}"/>
          </ac:picMkLst>
        </pc:picChg>
        <pc:picChg chg="add mod">
          <ac:chgData name="Max Korbmacher" userId="23b5012f-92f4-4567-937e-ef36833b60d8" providerId="ADAL" clId="{11754D20-65E9-B548-91A7-1145DC729143}" dt="2025-05-13T03:47:20.921" v="18939" actId="1076"/>
          <ac:picMkLst>
            <pc:docMk/>
            <pc:sldMk cId="2257616883" sldId="300"/>
            <ac:picMk id="13314" creationId="{F21AD724-D9AA-9C4E-202A-21BBAD74E792}"/>
          </ac:picMkLst>
        </pc:picChg>
      </pc:sldChg>
      <pc:sldChg chg="delSp modSp add mod ord modNotesTx">
        <pc:chgData name="Max Korbmacher" userId="23b5012f-92f4-4567-937e-ef36833b60d8" providerId="ADAL" clId="{11754D20-65E9-B548-91A7-1145DC729143}" dt="2025-05-13T17:57:53.933" v="29905" actId="20577"/>
        <pc:sldMkLst>
          <pc:docMk/>
          <pc:sldMk cId="3889932333" sldId="301"/>
        </pc:sldMkLst>
        <pc:spChg chg="mod">
          <ac:chgData name="Max Korbmacher" userId="23b5012f-92f4-4567-937e-ef36833b60d8" providerId="ADAL" clId="{11754D20-65E9-B548-91A7-1145DC729143}" dt="2025-05-13T04:20:17.796" v="19883" actId="20577"/>
          <ac:spMkLst>
            <pc:docMk/>
            <pc:sldMk cId="3889932333" sldId="301"/>
            <ac:spMk id="3" creationId="{77067C0F-CACC-3707-2CB0-9DF75D9B1D61}"/>
          </ac:spMkLst>
        </pc:spChg>
        <pc:picChg chg="del">
          <ac:chgData name="Max Korbmacher" userId="23b5012f-92f4-4567-937e-ef36833b60d8" providerId="ADAL" clId="{11754D20-65E9-B548-91A7-1145DC729143}" dt="2025-05-13T03:54:09.846" v="19134" actId="478"/>
          <ac:picMkLst>
            <pc:docMk/>
            <pc:sldMk cId="3889932333" sldId="301"/>
            <ac:picMk id="11266" creationId="{9106E013-E8CA-B407-F465-E3ECF9B24342}"/>
          </ac:picMkLst>
        </pc:picChg>
      </pc:sldChg>
      <pc:sldChg chg="add modNotesTx">
        <pc:chgData name="Max Korbmacher" userId="23b5012f-92f4-4567-937e-ef36833b60d8" providerId="ADAL" clId="{11754D20-65E9-B548-91A7-1145DC729143}" dt="2025-05-13T17:59:54.949" v="29907" actId="6549"/>
        <pc:sldMkLst>
          <pc:docMk/>
          <pc:sldMk cId="1553044175" sldId="302"/>
        </pc:sldMkLst>
      </pc:sldChg>
      <pc:sldChg chg="addSp delSp modSp add mod modNotesTx">
        <pc:chgData name="Max Korbmacher" userId="23b5012f-92f4-4567-937e-ef36833b60d8" providerId="ADAL" clId="{11754D20-65E9-B548-91A7-1145DC729143}" dt="2025-05-13T18:04:47.742" v="29996" actId="20577"/>
        <pc:sldMkLst>
          <pc:docMk/>
          <pc:sldMk cId="1787718784" sldId="303"/>
        </pc:sldMkLst>
        <pc:spChg chg="add mod">
          <ac:chgData name="Max Korbmacher" userId="23b5012f-92f4-4567-937e-ef36833b60d8" providerId="ADAL" clId="{11754D20-65E9-B548-91A7-1145DC729143}" dt="2025-05-13T04:28:10.741" v="20422" actId="20577"/>
          <ac:spMkLst>
            <pc:docMk/>
            <pc:sldMk cId="1787718784" sldId="303"/>
            <ac:spMk id="3" creationId="{F154516A-907C-4BD0-49A2-06043419B5E6}"/>
          </ac:spMkLst>
        </pc:spChg>
        <pc:spChg chg="add mod">
          <ac:chgData name="Max Korbmacher" userId="23b5012f-92f4-4567-937e-ef36833b60d8" providerId="ADAL" clId="{11754D20-65E9-B548-91A7-1145DC729143}" dt="2025-05-13T04:23:29.472" v="20155" actId="1076"/>
          <ac:spMkLst>
            <pc:docMk/>
            <pc:sldMk cId="1787718784" sldId="303"/>
            <ac:spMk id="4" creationId="{3BD9E487-3601-5237-8906-C00BF1ADD150}"/>
          </ac:spMkLst>
        </pc:spChg>
        <pc:spChg chg="del">
          <ac:chgData name="Max Korbmacher" userId="23b5012f-92f4-4567-937e-ef36833b60d8" providerId="ADAL" clId="{11754D20-65E9-B548-91A7-1145DC729143}" dt="2025-05-13T04:22:39.775" v="20070" actId="478"/>
          <ac:spMkLst>
            <pc:docMk/>
            <pc:sldMk cId="1787718784" sldId="303"/>
            <ac:spMk id="7" creationId="{351F7C27-0A6A-33E1-DC08-41A27FADD29E}"/>
          </ac:spMkLst>
        </pc:spChg>
        <pc:picChg chg="del">
          <ac:chgData name="Max Korbmacher" userId="23b5012f-92f4-4567-937e-ef36833b60d8" providerId="ADAL" clId="{11754D20-65E9-B548-91A7-1145DC729143}" dt="2025-05-13T04:22:36.718" v="20069" actId="478"/>
          <ac:picMkLst>
            <pc:docMk/>
            <pc:sldMk cId="1787718784" sldId="303"/>
            <ac:picMk id="13314" creationId="{F21AD724-D9AA-9C4E-202A-21BBAD74E792}"/>
          </ac:picMkLst>
        </pc:picChg>
      </pc:sldChg>
      <pc:sldChg chg="modSp new mod modNotesTx">
        <pc:chgData name="Max Korbmacher" userId="23b5012f-92f4-4567-937e-ef36833b60d8" providerId="ADAL" clId="{11754D20-65E9-B548-91A7-1145DC729143}" dt="2025-05-13T13:55:11.238" v="28467" actId="20577"/>
        <pc:sldMkLst>
          <pc:docMk/>
          <pc:sldMk cId="273367600" sldId="304"/>
        </pc:sldMkLst>
        <pc:spChg chg="mod">
          <ac:chgData name="Max Korbmacher" userId="23b5012f-92f4-4567-937e-ef36833b60d8" providerId="ADAL" clId="{11754D20-65E9-B548-91A7-1145DC729143}" dt="2025-05-13T04:38:04.951" v="20793" actId="20577"/>
          <ac:spMkLst>
            <pc:docMk/>
            <pc:sldMk cId="273367600" sldId="304"/>
            <ac:spMk id="2" creationId="{131A1F9C-BB6D-08AE-80A1-71F12CD49BA0}"/>
          </ac:spMkLst>
        </pc:spChg>
        <pc:spChg chg="mod">
          <ac:chgData name="Max Korbmacher" userId="23b5012f-92f4-4567-937e-ef36833b60d8" providerId="ADAL" clId="{11754D20-65E9-B548-91A7-1145DC729143}" dt="2025-05-13T04:40:23.158" v="21187" actId="20577"/>
          <ac:spMkLst>
            <pc:docMk/>
            <pc:sldMk cId="273367600" sldId="304"/>
            <ac:spMk id="3" creationId="{31401F65-55D7-8C25-6816-BBD964042769}"/>
          </ac:spMkLst>
        </pc:spChg>
      </pc:sldChg>
      <pc:sldChg chg="addSp delSp modSp new mod">
        <pc:chgData name="Max Korbmacher" userId="23b5012f-92f4-4567-937e-ef36833b60d8" providerId="ADAL" clId="{11754D20-65E9-B548-91A7-1145DC729143}" dt="2025-05-13T05:32:07.740" v="24271" actId="1076"/>
        <pc:sldMkLst>
          <pc:docMk/>
          <pc:sldMk cId="1663131440" sldId="305"/>
        </pc:sldMkLst>
        <pc:spChg chg="mod">
          <ac:chgData name="Max Korbmacher" userId="23b5012f-92f4-4567-937e-ef36833b60d8" providerId="ADAL" clId="{11754D20-65E9-B548-91A7-1145DC729143}" dt="2025-05-13T05:06:23.897" v="22458" actId="113"/>
          <ac:spMkLst>
            <pc:docMk/>
            <pc:sldMk cId="1663131440" sldId="305"/>
            <ac:spMk id="2" creationId="{6BCB22B2-44AA-8498-9370-BD407D1C8AA2}"/>
          </ac:spMkLst>
        </pc:spChg>
        <pc:spChg chg="mod">
          <ac:chgData name="Max Korbmacher" userId="23b5012f-92f4-4567-937e-ef36833b60d8" providerId="ADAL" clId="{11754D20-65E9-B548-91A7-1145DC729143}" dt="2025-05-13T05:31:18.026" v="24252" actId="108"/>
          <ac:spMkLst>
            <pc:docMk/>
            <pc:sldMk cId="1663131440" sldId="305"/>
            <ac:spMk id="3" creationId="{E2C4F65E-11E6-1C5B-3464-F192CA4A3FD7}"/>
          </ac:spMkLst>
        </pc:spChg>
        <pc:spChg chg="add mod">
          <ac:chgData name="Max Korbmacher" userId="23b5012f-92f4-4567-937e-ef36833b60d8" providerId="ADAL" clId="{11754D20-65E9-B548-91A7-1145DC729143}" dt="2025-05-13T04:59:47.443" v="22077" actId="1038"/>
          <ac:spMkLst>
            <pc:docMk/>
            <pc:sldMk cId="1663131440" sldId="305"/>
            <ac:spMk id="7" creationId="{07F3601A-02DC-26B2-B6AD-56755DAB71A7}"/>
          </ac:spMkLst>
        </pc:spChg>
        <pc:spChg chg="add del mod">
          <ac:chgData name="Max Korbmacher" userId="23b5012f-92f4-4567-937e-ef36833b60d8" providerId="ADAL" clId="{11754D20-65E9-B548-91A7-1145DC729143}" dt="2025-05-13T05:02:40.346" v="22309" actId="22"/>
          <ac:spMkLst>
            <pc:docMk/>
            <pc:sldMk cId="1663131440" sldId="305"/>
            <ac:spMk id="9" creationId="{9CDA5DF1-F32F-35BD-6494-483549AC5F55}"/>
          </ac:spMkLst>
        </pc:spChg>
        <pc:spChg chg="add mod">
          <ac:chgData name="Max Korbmacher" userId="23b5012f-92f4-4567-937e-ef36833b60d8" providerId="ADAL" clId="{11754D20-65E9-B548-91A7-1145DC729143}" dt="2025-05-13T05:31:35.103" v="24258" actId="1036"/>
          <ac:spMkLst>
            <pc:docMk/>
            <pc:sldMk cId="1663131440" sldId="305"/>
            <ac:spMk id="11" creationId="{B2827237-9A5C-6EDF-307B-50E81169FDB4}"/>
          </ac:spMkLst>
        </pc:spChg>
        <pc:spChg chg="add mod">
          <ac:chgData name="Max Korbmacher" userId="23b5012f-92f4-4567-937e-ef36833b60d8" providerId="ADAL" clId="{11754D20-65E9-B548-91A7-1145DC729143}" dt="2025-05-13T05:04:44.767" v="22351" actId="1036"/>
          <ac:spMkLst>
            <pc:docMk/>
            <pc:sldMk cId="1663131440" sldId="305"/>
            <ac:spMk id="13" creationId="{64263C57-5406-BD7D-F338-787D5CB71C34}"/>
          </ac:spMkLst>
        </pc:spChg>
        <pc:spChg chg="add mod">
          <ac:chgData name="Max Korbmacher" userId="23b5012f-92f4-4567-937e-ef36833b60d8" providerId="ADAL" clId="{11754D20-65E9-B548-91A7-1145DC729143}" dt="2025-05-13T05:06:26.125" v="22460" actId="1035"/>
          <ac:spMkLst>
            <pc:docMk/>
            <pc:sldMk cId="1663131440" sldId="305"/>
            <ac:spMk id="15" creationId="{509C1154-D4D5-D569-2238-EBC26D7DCBB4}"/>
          </ac:spMkLst>
        </pc:spChg>
        <pc:spChg chg="add mod">
          <ac:chgData name="Max Korbmacher" userId="23b5012f-92f4-4567-937e-ef36833b60d8" providerId="ADAL" clId="{11754D20-65E9-B548-91A7-1145DC729143}" dt="2025-05-13T05:31:37.625" v="24259" actId="1036"/>
          <ac:spMkLst>
            <pc:docMk/>
            <pc:sldMk cId="1663131440" sldId="305"/>
            <ac:spMk id="17" creationId="{35CA5344-C55B-7FEA-8729-DC14C07AC48E}"/>
          </ac:spMkLst>
        </pc:spChg>
        <pc:picChg chg="add del mod">
          <ac:chgData name="Max Korbmacher" userId="23b5012f-92f4-4567-937e-ef36833b60d8" providerId="ADAL" clId="{11754D20-65E9-B548-91A7-1145DC729143}" dt="2025-05-13T04:54:27.035" v="21980" actId="478"/>
          <ac:picMkLst>
            <pc:docMk/>
            <pc:sldMk cId="1663131440" sldId="305"/>
            <ac:picMk id="5" creationId="{E81EBC29-FDB5-15B7-09D9-D5BE95E646B1}"/>
          </ac:picMkLst>
        </pc:picChg>
        <pc:picChg chg="add mod">
          <ac:chgData name="Max Korbmacher" userId="23b5012f-92f4-4567-937e-ef36833b60d8" providerId="ADAL" clId="{11754D20-65E9-B548-91A7-1145DC729143}" dt="2025-05-13T05:06:26.125" v="22460" actId="1035"/>
          <ac:picMkLst>
            <pc:docMk/>
            <pc:sldMk cId="1663131440" sldId="305"/>
            <ac:picMk id="16386" creationId="{638994AF-E859-ACB4-BA59-8F62094A5B56}"/>
          </ac:picMkLst>
        </pc:picChg>
        <pc:picChg chg="add mod">
          <ac:chgData name="Max Korbmacher" userId="23b5012f-92f4-4567-937e-ef36833b60d8" providerId="ADAL" clId="{11754D20-65E9-B548-91A7-1145DC729143}" dt="2025-05-13T05:31:58.536" v="24268" actId="1076"/>
          <ac:picMkLst>
            <pc:docMk/>
            <pc:sldMk cId="1663131440" sldId="305"/>
            <ac:picMk id="16388" creationId="{F0C09943-808F-35ED-D8C5-24185328843B}"/>
          </ac:picMkLst>
        </pc:picChg>
        <pc:picChg chg="add mod">
          <ac:chgData name="Max Korbmacher" userId="23b5012f-92f4-4567-937e-ef36833b60d8" providerId="ADAL" clId="{11754D20-65E9-B548-91A7-1145DC729143}" dt="2025-05-13T05:32:07.740" v="24271" actId="1076"/>
          <ac:picMkLst>
            <pc:docMk/>
            <pc:sldMk cId="1663131440" sldId="305"/>
            <ac:picMk id="16390" creationId="{A87565D1-FC83-70E0-2CE5-2F32D98A7078}"/>
          </ac:picMkLst>
        </pc:picChg>
        <pc:picChg chg="add">
          <ac:chgData name="Max Korbmacher" userId="23b5012f-92f4-4567-937e-ef36833b60d8" providerId="ADAL" clId="{11754D20-65E9-B548-91A7-1145DC729143}" dt="2025-05-13T04:53:37.503" v="21973"/>
          <ac:picMkLst>
            <pc:docMk/>
            <pc:sldMk cId="1663131440" sldId="305"/>
            <ac:picMk id="16392" creationId="{E5C21E9F-F398-5E67-320D-D449E473F99D}"/>
          </ac:picMkLst>
        </pc:picChg>
        <pc:picChg chg="add mod">
          <ac:chgData name="Max Korbmacher" userId="23b5012f-92f4-4567-937e-ef36833b60d8" providerId="ADAL" clId="{11754D20-65E9-B548-91A7-1145DC729143}" dt="2025-05-13T04:58:40.321" v="22063" actId="1037"/>
          <ac:picMkLst>
            <pc:docMk/>
            <pc:sldMk cId="1663131440" sldId="305"/>
            <ac:picMk id="16394" creationId="{D473E3DF-AB50-4A6A-BD51-6DCF88788EB3}"/>
          </ac:picMkLst>
        </pc:picChg>
        <pc:picChg chg="add mod">
          <ac:chgData name="Max Korbmacher" userId="23b5012f-92f4-4567-937e-ef36833b60d8" providerId="ADAL" clId="{11754D20-65E9-B548-91A7-1145DC729143}" dt="2025-05-13T04:58:40.321" v="22063" actId="1037"/>
          <ac:picMkLst>
            <pc:docMk/>
            <pc:sldMk cId="1663131440" sldId="305"/>
            <ac:picMk id="16396" creationId="{A274F2AD-A638-8288-82C9-6FCFEACE3465}"/>
          </ac:picMkLst>
        </pc:picChg>
        <pc:picChg chg="add">
          <ac:chgData name="Max Korbmacher" userId="23b5012f-92f4-4567-937e-ef36833b60d8" providerId="ADAL" clId="{11754D20-65E9-B548-91A7-1145DC729143}" dt="2025-05-13T04:56:45.183" v="22044"/>
          <ac:picMkLst>
            <pc:docMk/>
            <pc:sldMk cId="1663131440" sldId="305"/>
            <ac:picMk id="16398" creationId="{39664E2A-D96F-57D5-EC99-BA0A6DDF02AD}"/>
          </ac:picMkLst>
        </pc:picChg>
        <pc:picChg chg="add del mod">
          <ac:chgData name="Max Korbmacher" userId="23b5012f-92f4-4567-937e-ef36833b60d8" providerId="ADAL" clId="{11754D20-65E9-B548-91A7-1145DC729143}" dt="2025-05-13T04:57:09.154" v="22051" actId="478"/>
          <ac:picMkLst>
            <pc:docMk/>
            <pc:sldMk cId="1663131440" sldId="305"/>
            <ac:picMk id="16400" creationId="{1CE2BFB4-C858-3003-C07C-BEC153049C9A}"/>
          </ac:picMkLst>
        </pc:picChg>
        <pc:picChg chg="add">
          <ac:chgData name="Max Korbmacher" userId="23b5012f-92f4-4567-937e-ef36833b60d8" providerId="ADAL" clId="{11754D20-65E9-B548-91A7-1145DC729143}" dt="2025-05-13T04:57:28.541" v="22052"/>
          <ac:picMkLst>
            <pc:docMk/>
            <pc:sldMk cId="1663131440" sldId="305"/>
            <ac:picMk id="16402" creationId="{69EEE6D6-E0B2-E407-7122-C4EDE90B7395}"/>
          </ac:picMkLst>
        </pc:picChg>
        <pc:picChg chg="add">
          <ac:chgData name="Max Korbmacher" userId="23b5012f-92f4-4567-937e-ef36833b60d8" providerId="ADAL" clId="{11754D20-65E9-B548-91A7-1145DC729143}" dt="2025-05-13T04:57:38.511" v="22053"/>
          <ac:picMkLst>
            <pc:docMk/>
            <pc:sldMk cId="1663131440" sldId="305"/>
            <ac:picMk id="16404" creationId="{D277AB8F-E6F6-338A-0032-066AE43D1724}"/>
          </ac:picMkLst>
        </pc:picChg>
        <pc:picChg chg="add">
          <ac:chgData name="Max Korbmacher" userId="23b5012f-92f4-4567-937e-ef36833b60d8" providerId="ADAL" clId="{11754D20-65E9-B548-91A7-1145DC729143}" dt="2025-05-13T04:57:47.437" v="22054"/>
          <ac:picMkLst>
            <pc:docMk/>
            <pc:sldMk cId="1663131440" sldId="305"/>
            <ac:picMk id="16406" creationId="{728B82B2-70D7-0C00-E615-873E85BDF7C2}"/>
          </ac:picMkLst>
        </pc:picChg>
        <pc:picChg chg="add">
          <ac:chgData name="Max Korbmacher" userId="23b5012f-92f4-4567-937e-ef36833b60d8" providerId="ADAL" clId="{11754D20-65E9-B548-91A7-1145DC729143}" dt="2025-05-13T04:58:20.047" v="22055"/>
          <ac:picMkLst>
            <pc:docMk/>
            <pc:sldMk cId="1663131440" sldId="305"/>
            <ac:picMk id="16408" creationId="{7336E46E-75F7-6372-BAA1-0EE5345566EA}"/>
          </ac:picMkLst>
        </pc:picChg>
        <pc:picChg chg="add mod">
          <ac:chgData name="Max Korbmacher" userId="23b5012f-92f4-4567-937e-ef36833b60d8" providerId="ADAL" clId="{11754D20-65E9-B548-91A7-1145DC729143}" dt="2025-05-13T04:58:36.075" v="22061" actId="1037"/>
          <ac:picMkLst>
            <pc:docMk/>
            <pc:sldMk cId="1663131440" sldId="305"/>
            <ac:picMk id="16410" creationId="{C6D23118-C73D-D559-26FB-F799E3DEC8DE}"/>
          </ac:picMkLst>
        </pc:picChg>
      </pc:sldChg>
      <pc:sldChg chg="modSp add mod modNotesTx">
        <pc:chgData name="Max Korbmacher" userId="23b5012f-92f4-4567-937e-ef36833b60d8" providerId="ADAL" clId="{11754D20-65E9-B548-91A7-1145DC729143}" dt="2025-05-13T05:15:49.653" v="23444" actId="20577"/>
        <pc:sldMkLst>
          <pc:docMk/>
          <pc:sldMk cId="4093282441" sldId="306"/>
        </pc:sldMkLst>
        <pc:spChg chg="mod">
          <ac:chgData name="Max Korbmacher" userId="23b5012f-92f4-4567-937e-ef36833b60d8" providerId="ADAL" clId="{11754D20-65E9-B548-91A7-1145DC729143}" dt="2025-05-13T05:12:19.008" v="22889" actId="20577"/>
          <ac:spMkLst>
            <pc:docMk/>
            <pc:sldMk cId="4093282441" sldId="306"/>
            <ac:spMk id="3" creationId="{459F0D37-937C-F5C5-036B-1A0E328FFC7E}"/>
          </ac:spMkLst>
        </pc:spChg>
      </pc:sldChg>
      <pc:sldChg chg="addSp delSp modSp new mod modNotesTx">
        <pc:chgData name="Max Korbmacher" userId="23b5012f-92f4-4567-937e-ef36833b60d8" providerId="ADAL" clId="{11754D20-65E9-B548-91A7-1145DC729143}" dt="2025-05-13T05:32:45.425" v="24272" actId="1076"/>
        <pc:sldMkLst>
          <pc:docMk/>
          <pc:sldMk cId="3316089229" sldId="307"/>
        </pc:sldMkLst>
        <pc:spChg chg="mod">
          <ac:chgData name="Max Korbmacher" userId="23b5012f-92f4-4567-937e-ef36833b60d8" providerId="ADAL" clId="{11754D20-65E9-B548-91A7-1145DC729143}" dt="2025-05-13T05:27:02.293" v="24011" actId="20577"/>
          <ac:spMkLst>
            <pc:docMk/>
            <pc:sldMk cId="3316089229" sldId="307"/>
            <ac:spMk id="2" creationId="{B904E153-A290-E223-480A-69B84E026ECA}"/>
          </ac:spMkLst>
        </pc:spChg>
        <pc:spChg chg="del mod">
          <ac:chgData name="Max Korbmacher" userId="23b5012f-92f4-4567-937e-ef36833b60d8" providerId="ADAL" clId="{11754D20-65E9-B548-91A7-1145DC729143}" dt="2025-05-13T05:24:00.633" v="23647" actId="478"/>
          <ac:spMkLst>
            <pc:docMk/>
            <pc:sldMk cId="3316089229" sldId="307"/>
            <ac:spMk id="3" creationId="{84790AF3-B890-D9B9-CE76-809D7451D3F6}"/>
          </ac:spMkLst>
        </pc:spChg>
        <pc:spChg chg="add del mod">
          <ac:chgData name="Max Korbmacher" userId="23b5012f-92f4-4567-937e-ef36833b60d8" providerId="ADAL" clId="{11754D20-65E9-B548-91A7-1145DC729143}" dt="2025-05-13T05:32:45.425" v="24272" actId="1076"/>
          <ac:spMkLst>
            <pc:docMk/>
            <pc:sldMk cId="3316089229" sldId="307"/>
            <ac:spMk id="5" creationId="{D91B3DF5-9827-0A56-33BC-3E4C11BF3601}"/>
          </ac:spMkLst>
        </pc:spChg>
        <pc:spChg chg="add del mod">
          <ac:chgData name="Max Korbmacher" userId="23b5012f-92f4-4567-937e-ef36833b60d8" providerId="ADAL" clId="{11754D20-65E9-B548-91A7-1145DC729143}" dt="2025-05-13T05:24:12.645" v="23650" actId="478"/>
          <ac:spMkLst>
            <pc:docMk/>
            <pc:sldMk cId="3316089229" sldId="307"/>
            <ac:spMk id="9" creationId="{E4DC205F-3C89-ACC1-6B66-F1DE5A564C9C}"/>
          </ac:spMkLst>
        </pc:spChg>
        <pc:spChg chg="add mod">
          <ac:chgData name="Max Korbmacher" userId="23b5012f-92f4-4567-937e-ef36833b60d8" providerId="ADAL" clId="{11754D20-65E9-B548-91A7-1145DC729143}" dt="2025-05-13T05:24:29.515" v="23676" actId="20577"/>
          <ac:spMkLst>
            <pc:docMk/>
            <pc:sldMk cId="3316089229" sldId="307"/>
            <ac:spMk id="11" creationId="{7DAD609D-A47E-AEF2-D0C6-45B4BD69DC98}"/>
          </ac:spMkLst>
        </pc:spChg>
        <pc:spChg chg="add mod">
          <ac:chgData name="Max Korbmacher" userId="23b5012f-92f4-4567-937e-ef36833b60d8" providerId="ADAL" clId="{11754D20-65E9-B548-91A7-1145DC729143}" dt="2025-05-13T05:24:56.991" v="23684" actId="14100"/>
          <ac:spMkLst>
            <pc:docMk/>
            <pc:sldMk cId="3316089229" sldId="307"/>
            <ac:spMk id="15" creationId="{4633EEB2-0D5D-BBED-127B-5EF4D7675530}"/>
          </ac:spMkLst>
        </pc:spChg>
        <pc:spChg chg="add mod">
          <ac:chgData name="Max Korbmacher" userId="23b5012f-92f4-4567-937e-ef36833b60d8" providerId="ADAL" clId="{11754D20-65E9-B548-91A7-1145DC729143}" dt="2025-05-13T05:25:34.567" v="23706" actId="1037"/>
          <ac:spMkLst>
            <pc:docMk/>
            <pc:sldMk cId="3316089229" sldId="307"/>
            <ac:spMk id="17" creationId="{8135B2D2-E992-B726-8878-C260464D0A18}"/>
          </ac:spMkLst>
        </pc:spChg>
        <pc:picChg chg="add mod">
          <ac:chgData name="Max Korbmacher" userId="23b5012f-92f4-4567-937e-ef36833b60d8" providerId="ADAL" clId="{11754D20-65E9-B548-91A7-1145DC729143}" dt="2025-05-13T05:24:09.932" v="23649" actId="1076"/>
          <ac:picMkLst>
            <pc:docMk/>
            <pc:sldMk cId="3316089229" sldId="307"/>
            <ac:picMk id="4" creationId="{6455CE06-2AF6-C4AC-0FE7-03CC524F196E}"/>
          </ac:picMkLst>
        </pc:picChg>
        <pc:picChg chg="add mod">
          <ac:chgData name="Max Korbmacher" userId="23b5012f-92f4-4567-937e-ef36833b60d8" providerId="ADAL" clId="{11754D20-65E9-B548-91A7-1145DC729143}" dt="2025-05-13T05:24:06.077" v="23648" actId="1076"/>
          <ac:picMkLst>
            <pc:docMk/>
            <pc:sldMk cId="3316089229" sldId="307"/>
            <ac:picMk id="7" creationId="{FEF707D4-4D57-DAE3-B049-556CA5EEE0EB}"/>
          </ac:picMkLst>
        </pc:picChg>
        <pc:picChg chg="add mod">
          <ac:chgData name="Max Korbmacher" userId="23b5012f-92f4-4567-937e-ef36833b60d8" providerId="ADAL" clId="{11754D20-65E9-B548-91A7-1145DC729143}" dt="2025-05-13T05:24:47.226" v="23681" actId="1076"/>
          <ac:picMkLst>
            <pc:docMk/>
            <pc:sldMk cId="3316089229" sldId="307"/>
            <ac:picMk id="13" creationId="{333EBFD1-BED4-8272-13C4-CED417BE5C68}"/>
          </ac:picMkLst>
        </pc:picChg>
        <pc:picChg chg="add mod">
          <ac:chgData name="Max Korbmacher" userId="23b5012f-92f4-4567-937e-ef36833b60d8" providerId="ADAL" clId="{11754D20-65E9-B548-91A7-1145DC729143}" dt="2025-05-13T05:25:34.567" v="23706" actId="1037"/>
          <ac:picMkLst>
            <pc:docMk/>
            <pc:sldMk cId="3316089229" sldId="307"/>
            <ac:picMk id="17410" creationId="{2AC24C8A-E145-A610-111B-A88B5CF8D03F}"/>
          </ac:picMkLst>
        </pc:picChg>
      </pc:sldChg>
      <pc:sldChg chg="addSp delSp modSp new mod ord modNotesTx">
        <pc:chgData name="Max Korbmacher" userId="23b5012f-92f4-4567-937e-ef36833b60d8" providerId="ADAL" clId="{11754D20-65E9-B548-91A7-1145DC729143}" dt="2025-05-13T18:28:20.257" v="30888" actId="20577"/>
        <pc:sldMkLst>
          <pc:docMk/>
          <pc:sldMk cId="1072014321" sldId="308"/>
        </pc:sldMkLst>
        <pc:spChg chg="mod">
          <ac:chgData name="Max Korbmacher" userId="23b5012f-92f4-4567-937e-ef36833b60d8" providerId="ADAL" clId="{11754D20-65E9-B548-91A7-1145DC729143}" dt="2025-05-13T08:08:58.107" v="28374" actId="20577"/>
          <ac:spMkLst>
            <pc:docMk/>
            <pc:sldMk cId="1072014321" sldId="308"/>
            <ac:spMk id="2" creationId="{3F739520-1C91-9F64-9AEB-C3E7C48D8723}"/>
          </ac:spMkLst>
        </pc:spChg>
        <pc:spChg chg="del">
          <ac:chgData name="Max Korbmacher" userId="23b5012f-92f4-4567-937e-ef36833b60d8" providerId="ADAL" clId="{11754D20-65E9-B548-91A7-1145DC729143}" dt="2025-05-13T05:22:03.963" v="23561"/>
          <ac:spMkLst>
            <pc:docMk/>
            <pc:sldMk cId="1072014321" sldId="308"/>
            <ac:spMk id="3" creationId="{66AAA346-8AFA-2519-48C6-D4D90F258F16}"/>
          </ac:spMkLst>
        </pc:spChg>
        <pc:spChg chg="add mod">
          <ac:chgData name="Max Korbmacher" userId="23b5012f-92f4-4567-937e-ef36833b60d8" providerId="ADAL" clId="{11754D20-65E9-B548-91A7-1145DC729143}" dt="2025-05-13T06:47:54.669" v="24497" actId="15"/>
          <ac:spMkLst>
            <pc:docMk/>
            <pc:sldMk cId="1072014321" sldId="308"/>
            <ac:spMk id="7" creationId="{D240EB60-C4C3-ED5A-7181-9C20772C4389}"/>
          </ac:spMkLst>
        </pc:spChg>
        <pc:picChg chg="add del mod">
          <ac:chgData name="Max Korbmacher" userId="23b5012f-92f4-4567-937e-ef36833b60d8" providerId="ADAL" clId="{11754D20-65E9-B548-91A7-1145DC729143}" dt="2025-05-13T05:22:06.301" v="23564" actId="21"/>
          <ac:picMkLst>
            <pc:docMk/>
            <pc:sldMk cId="1072014321" sldId="308"/>
            <ac:picMk id="5" creationId="{E100325D-9CDB-88DF-D8CC-A8E1A8A42DE8}"/>
          </ac:picMkLst>
        </pc:picChg>
      </pc:sldChg>
      <pc:sldChg chg="delSp modSp add del mod modNotesTx">
        <pc:chgData name="Max Korbmacher" userId="23b5012f-92f4-4567-937e-ef36833b60d8" providerId="ADAL" clId="{11754D20-65E9-B548-91A7-1145DC729143}" dt="2025-05-13T18:07:59.860" v="30458" actId="15"/>
        <pc:sldMkLst>
          <pc:docMk/>
          <pc:sldMk cId="249646653" sldId="309"/>
        </pc:sldMkLst>
        <pc:spChg chg="mod">
          <ac:chgData name="Max Korbmacher" userId="23b5012f-92f4-4567-937e-ef36833b60d8" providerId="ADAL" clId="{11754D20-65E9-B548-91A7-1145DC729143}" dt="2025-05-13T07:14:22.252" v="26344" actId="20577"/>
          <ac:spMkLst>
            <pc:docMk/>
            <pc:sldMk cId="249646653" sldId="309"/>
            <ac:spMk id="3" creationId="{F154516A-907C-4BD0-49A2-06043419B5E6}"/>
          </ac:spMkLst>
        </pc:spChg>
        <pc:spChg chg="del mod">
          <ac:chgData name="Max Korbmacher" userId="23b5012f-92f4-4567-937e-ef36833b60d8" providerId="ADAL" clId="{11754D20-65E9-B548-91A7-1145DC729143}" dt="2025-05-13T07:14:32.105" v="26346"/>
          <ac:spMkLst>
            <pc:docMk/>
            <pc:sldMk cId="249646653" sldId="309"/>
            <ac:spMk id="4" creationId="{3BD9E487-3601-5237-8906-C00BF1ADD150}"/>
          </ac:spMkLst>
        </pc:spChg>
      </pc:sldChg>
      <pc:sldChg chg="modSp add mod modNotesTx">
        <pc:chgData name="Max Korbmacher" userId="23b5012f-92f4-4567-937e-ef36833b60d8" providerId="ADAL" clId="{11754D20-65E9-B548-91A7-1145DC729143}" dt="2025-05-13T08:08:44.577" v="28373" actId="20577"/>
        <pc:sldMkLst>
          <pc:docMk/>
          <pc:sldMk cId="51464145" sldId="310"/>
        </pc:sldMkLst>
        <pc:spChg chg="mod">
          <ac:chgData name="Max Korbmacher" userId="23b5012f-92f4-4567-937e-ef36833b60d8" providerId="ADAL" clId="{11754D20-65E9-B548-91A7-1145DC729143}" dt="2025-05-13T07:36:42.704" v="26799" actId="20577"/>
          <ac:spMkLst>
            <pc:docMk/>
            <pc:sldMk cId="51464145" sldId="310"/>
            <ac:spMk id="3" creationId="{459F0D37-937C-F5C5-036B-1A0E328FFC7E}"/>
          </ac:spMkLst>
        </pc:spChg>
      </pc:sldChg>
      <pc:sldChg chg="modSp add mod modNotesTx">
        <pc:chgData name="Max Korbmacher" userId="23b5012f-92f4-4567-937e-ef36833b60d8" providerId="ADAL" clId="{11754D20-65E9-B548-91A7-1145DC729143}" dt="2025-05-13T08:06:14.254" v="28155" actId="20577"/>
        <pc:sldMkLst>
          <pc:docMk/>
          <pc:sldMk cId="686828006" sldId="311"/>
        </pc:sldMkLst>
        <pc:spChg chg="mod">
          <ac:chgData name="Max Korbmacher" userId="23b5012f-92f4-4567-937e-ef36833b60d8" providerId="ADAL" clId="{11754D20-65E9-B548-91A7-1145DC729143}" dt="2025-05-13T08:06:14.254" v="28155" actId="20577"/>
          <ac:spMkLst>
            <pc:docMk/>
            <pc:sldMk cId="686828006" sldId="311"/>
            <ac:spMk id="3" creationId="{459F0D37-937C-F5C5-036B-1A0E328FFC7E}"/>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NO"/>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31DC3A5-6528-5848-86CC-80266CD6D50E}" type="datetimeFigureOut">
              <a:rPr lang="en-NO" smtClean="0"/>
              <a:t>10/05/2025</a:t>
            </a:fld>
            <a:endParaRPr lang="en-NO"/>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NO"/>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O"/>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NO"/>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91F661D-6737-7B42-A375-3E9BCD8BDFDE}" type="slidenum">
              <a:rPr lang="en-NO" smtClean="0"/>
              <a:t>‹#›</a:t>
            </a:fld>
            <a:endParaRPr lang="en-NO"/>
          </a:p>
        </p:txBody>
      </p:sp>
    </p:spTree>
    <p:extLst>
      <p:ext uri="{BB962C8B-B14F-4D97-AF65-F5344CB8AC3E}">
        <p14:creationId xmlns:p14="http://schemas.microsoft.com/office/powerpoint/2010/main" val="29493206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8" Type="http://schemas.openxmlformats.org/officeDocument/2006/relationships/hyperlink" Target="https://www.annualreviews.org/content/journals/10.1146/annurev-psych-020821-114157#right-ref-B197" TargetMode="External"/><Relationship Id="rId3" Type="http://schemas.openxmlformats.org/officeDocument/2006/relationships/hyperlink" Target="https://www.annualreviews.org/content/journals/10.1146/annurev-psych-020821-114157#right-ref-B21" TargetMode="External"/><Relationship Id="rId7" Type="http://schemas.openxmlformats.org/officeDocument/2006/relationships/hyperlink" Target="https://www.annualreviews.org/content/journals/10.1146/annurev-psych-020821-114157#right-ref-B59" TargetMode="External"/><Relationship Id="rId2" Type="http://schemas.openxmlformats.org/officeDocument/2006/relationships/slide" Target="../slides/slide39.xml"/><Relationship Id="rId1" Type="http://schemas.openxmlformats.org/officeDocument/2006/relationships/notesMaster" Target="../notesMasters/notesMaster1.xml"/><Relationship Id="rId6" Type="http://schemas.openxmlformats.org/officeDocument/2006/relationships/hyperlink" Target="https://www.annualreviews.org/content/journals/10.1146/annurev-psych-020821-114157#right-ref-B48" TargetMode="External"/><Relationship Id="rId11" Type="http://schemas.openxmlformats.org/officeDocument/2006/relationships/hyperlink" Target="https://www.annualreviews.org/content/journals/10.1146/annurev-psych-020821-114157#right-ref-B198" TargetMode="External"/><Relationship Id="rId5" Type="http://schemas.openxmlformats.org/officeDocument/2006/relationships/hyperlink" Target="https://www.annualreviews.org/content/journals/10.1146/annurev-psych-020821-114157#right-ref-B43" TargetMode="External"/><Relationship Id="rId10" Type="http://schemas.openxmlformats.org/officeDocument/2006/relationships/hyperlink" Target="https://www.annualreviews.org/content/journals/10.1146/annurev-psych-020821-114157#right-ref-B145" TargetMode="External"/><Relationship Id="rId4" Type="http://schemas.openxmlformats.org/officeDocument/2006/relationships/hyperlink" Target="https://www.annualreviews.org/content/journals/10.1146/annurev-psych-020821-114157#right-ref-B22" TargetMode="External"/><Relationship Id="rId9" Type="http://schemas.openxmlformats.org/officeDocument/2006/relationships/hyperlink" Target="https://www.annualreviews.org/content/journals/10.1146/annurev-psych-020821-114157#right-ref-B2"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Happy to stand here today</a:t>
            </a:r>
          </a:p>
          <a:p>
            <a:pPr marL="171450" indent="-171450">
              <a:buFont typeface="Arial" panose="020B0604020202020204" pitchFamily="34" charset="0"/>
              <a:buChar char="•"/>
            </a:pPr>
            <a:r>
              <a:rPr lang="en-GB" dirty="0"/>
              <a:t>Thank you to all organisers and thank you for being here</a:t>
            </a:r>
          </a:p>
          <a:p>
            <a:pPr marL="171450" indent="-171450">
              <a:buFont typeface="Arial" panose="020B0604020202020204" pitchFamily="34" charset="0"/>
              <a:buChar char="•"/>
            </a:pPr>
            <a:r>
              <a:rPr lang="en-GB" dirty="0"/>
              <a:t>Lukas set me up for this very broad talk</a:t>
            </a:r>
          </a:p>
          <a:p>
            <a:pPr marL="171450" indent="-171450">
              <a:buFont typeface="Arial" panose="020B0604020202020204" pitchFamily="34" charset="0"/>
              <a:buChar char="•"/>
            </a:pPr>
            <a:r>
              <a:rPr lang="en-GB" dirty="0"/>
              <a:t>I will do my best to summarize what I came across the recent years </a:t>
            </a:r>
          </a:p>
          <a:p>
            <a:pPr marL="171450" indent="-171450">
              <a:buFont typeface="Arial" panose="020B0604020202020204" pitchFamily="34" charset="0"/>
              <a:buChar char="•"/>
            </a:pPr>
            <a:r>
              <a:rPr lang="en-GB" dirty="0"/>
              <a:t>However, I might forget things or oversee important details</a:t>
            </a:r>
          </a:p>
          <a:p>
            <a:pPr marL="171450" indent="-171450">
              <a:buFont typeface="Arial" panose="020B0604020202020204" pitchFamily="34" charset="0"/>
              <a:buChar char="•"/>
            </a:pPr>
            <a:r>
              <a:rPr lang="en-GB" dirty="0"/>
              <a:t>Please let me know! I am happy to receive feedback</a:t>
            </a:r>
          </a:p>
          <a:p>
            <a:endParaRPr lang="en-GB" dirty="0"/>
          </a:p>
        </p:txBody>
      </p:sp>
      <p:sp>
        <p:nvSpPr>
          <p:cNvPr id="4" name="Slide Number Placeholder 3"/>
          <p:cNvSpPr>
            <a:spLocks noGrp="1"/>
          </p:cNvSpPr>
          <p:nvPr>
            <p:ph type="sldNum" sz="quarter" idx="5"/>
          </p:nvPr>
        </p:nvSpPr>
        <p:spPr/>
        <p:txBody>
          <a:bodyPr/>
          <a:lstStyle/>
          <a:p>
            <a:fld id="{A91F661D-6737-7B42-A375-3E9BCD8BDFDE}" type="slidenum">
              <a:rPr lang="en-NO" smtClean="0"/>
              <a:t>1</a:t>
            </a:fld>
            <a:endParaRPr lang="en-NO"/>
          </a:p>
        </p:txBody>
      </p:sp>
    </p:spTree>
    <p:extLst>
      <p:ext uri="{BB962C8B-B14F-4D97-AF65-F5344CB8AC3E}">
        <p14:creationId xmlns:p14="http://schemas.microsoft.com/office/powerpoint/2010/main" val="6805531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en-GB" dirty="0"/>
              <a:t> In other words, the question should not be “why repeating?” but rather “why not?”</a:t>
            </a:r>
          </a:p>
          <a:p>
            <a:pPr>
              <a:buFont typeface="Arial" panose="020B0604020202020204" pitchFamily="34" charset="0"/>
              <a:buChar char="•"/>
            </a:pPr>
            <a:r>
              <a:rPr lang="en-GB" dirty="0"/>
              <a:t>What speaks against it?</a:t>
            </a:r>
          </a:p>
          <a:p>
            <a:pPr>
              <a:buFont typeface="Arial" panose="020B0604020202020204" pitchFamily="34" charset="0"/>
              <a:buChar char="•"/>
            </a:pPr>
            <a:r>
              <a:rPr lang="en-GB" dirty="0"/>
              <a:t>Shouldn't it be standard practice to try to not fool ourselves as Popper would say?</a:t>
            </a:r>
          </a:p>
          <a:p>
            <a:pPr>
              <a:buFont typeface="Arial" panose="020B0604020202020204" pitchFamily="34" charset="0"/>
              <a:buChar char="•"/>
            </a:pPr>
            <a:r>
              <a:rPr lang="en-GB" dirty="0"/>
              <a:t>Especially knowing what we know now, that not all research is 100% reproducible?</a:t>
            </a:r>
          </a:p>
          <a:p>
            <a:pPr>
              <a:buFont typeface="Arial" panose="020B0604020202020204" pitchFamily="34" charset="0"/>
              <a:buChar char="•"/>
            </a:pPr>
            <a:endParaRPr lang="en-GB" dirty="0"/>
          </a:p>
          <a:p>
            <a:pPr>
              <a:buFont typeface="Arial" panose="020B0604020202020204" pitchFamily="34" charset="0"/>
              <a:buChar char="•"/>
            </a:pPr>
            <a:r>
              <a:rPr lang="en-GB" dirty="0"/>
              <a:t>Either way ...</a:t>
            </a:r>
          </a:p>
          <a:p>
            <a:pPr lvl="1">
              <a:buFont typeface="Arial" panose="020B0604020202020204" pitchFamily="34" charset="0"/>
              <a:buChar char="•"/>
            </a:pPr>
            <a:r>
              <a:rPr lang="en-GB" dirty="0"/>
              <a:t> Whether it is your own or other’s science, the intuition would be, if it can be repeated, we can trust it more.</a:t>
            </a:r>
          </a:p>
        </p:txBody>
      </p:sp>
      <p:sp>
        <p:nvSpPr>
          <p:cNvPr id="4" name="Slide Number Placeholder 3"/>
          <p:cNvSpPr>
            <a:spLocks noGrp="1"/>
          </p:cNvSpPr>
          <p:nvPr>
            <p:ph type="sldNum" sz="quarter" idx="5"/>
          </p:nvPr>
        </p:nvSpPr>
        <p:spPr/>
        <p:txBody>
          <a:bodyPr/>
          <a:lstStyle/>
          <a:p>
            <a:fld id="{A91F661D-6737-7B42-A375-3E9BCD8BDFDE}" type="slidenum">
              <a:rPr lang="en-NO" smtClean="0"/>
              <a:t>10</a:t>
            </a:fld>
            <a:endParaRPr lang="en-NO"/>
          </a:p>
        </p:txBody>
      </p:sp>
    </p:spTree>
    <p:extLst>
      <p:ext uri="{BB962C8B-B14F-4D97-AF65-F5344CB8AC3E}">
        <p14:creationId xmlns:p14="http://schemas.microsoft.com/office/powerpoint/2010/main" val="37890830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en-GB" dirty="0"/>
              <a:t> In some fields, it is however very difficult or expensive and thereby not feasible to repeat experiments</a:t>
            </a:r>
          </a:p>
          <a:p>
            <a:pPr>
              <a:buFont typeface="Arial" panose="020B0604020202020204" pitchFamily="34" charset="0"/>
              <a:buChar char="•"/>
            </a:pPr>
            <a:r>
              <a:rPr lang="en-GB" dirty="0"/>
              <a:t> For example, in particle physics, and you see down here Peter Higgs, known for the Higgs Boson, the standards for calling something a true positive are stricter.</a:t>
            </a:r>
          </a:p>
          <a:p>
            <a:pPr>
              <a:buFont typeface="Arial" panose="020B0604020202020204" pitchFamily="34" charset="0"/>
              <a:buChar char="•"/>
            </a:pPr>
            <a:r>
              <a:rPr lang="en-GB" dirty="0"/>
              <a:t>The alpha level is much lower. Just to be sure.</a:t>
            </a:r>
          </a:p>
          <a:p>
            <a:pPr>
              <a:buFont typeface="Arial" panose="020B0604020202020204" pitchFamily="34" charset="0"/>
              <a:buChar char="•"/>
            </a:pPr>
            <a:r>
              <a:rPr lang="en-GB" dirty="0"/>
              <a:t>In other fields, it is easy to repeat studies, and the alpha level is set at a conventional 0.05. </a:t>
            </a:r>
          </a:p>
          <a:p>
            <a:pPr>
              <a:buFont typeface="Arial" panose="020B0604020202020204" pitchFamily="34" charset="0"/>
              <a:buChar char="•"/>
            </a:pPr>
            <a:r>
              <a:rPr lang="en-GB" dirty="0"/>
              <a:t>And in many subfields physics and mathematics, findings are only accepted when being repeated.</a:t>
            </a:r>
          </a:p>
        </p:txBody>
      </p:sp>
      <p:sp>
        <p:nvSpPr>
          <p:cNvPr id="4" name="Slide Number Placeholder 3"/>
          <p:cNvSpPr>
            <a:spLocks noGrp="1"/>
          </p:cNvSpPr>
          <p:nvPr>
            <p:ph type="sldNum" sz="quarter" idx="5"/>
          </p:nvPr>
        </p:nvSpPr>
        <p:spPr/>
        <p:txBody>
          <a:bodyPr/>
          <a:lstStyle/>
          <a:p>
            <a:fld id="{A91F661D-6737-7B42-A375-3E9BCD8BDFDE}" type="slidenum">
              <a:rPr lang="en-NO" smtClean="0"/>
              <a:t>11</a:t>
            </a:fld>
            <a:endParaRPr lang="en-NO"/>
          </a:p>
        </p:txBody>
      </p:sp>
    </p:spTree>
    <p:extLst>
      <p:ext uri="{BB962C8B-B14F-4D97-AF65-F5344CB8AC3E}">
        <p14:creationId xmlns:p14="http://schemas.microsoft.com/office/powerpoint/2010/main" val="24648944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On that note I want to underscore that repetition is not redundancy. </a:t>
            </a:r>
          </a:p>
          <a:p>
            <a:pPr marL="171450" indent="-171450">
              <a:buFont typeface="Arial" panose="020B0604020202020204" pitchFamily="34" charset="0"/>
              <a:buChar char="•"/>
            </a:pPr>
            <a:r>
              <a:rPr lang="en-GB" dirty="0"/>
              <a:t>Despite it being more difficult to sell repetition as something sexy, click bate-y, or the best option to sell issues, I think I made so far a point for it’s usefulness</a:t>
            </a:r>
          </a:p>
          <a:p>
            <a:endParaRPr lang="en-GB" dirty="0"/>
          </a:p>
        </p:txBody>
      </p:sp>
      <p:sp>
        <p:nvSpPr>
          <p:cNvPr id="4" name="Slide Number Placeholder 3"/>
          <p:cNvSpPr>
            <a:spLocks noGrp="1"/>
          </p:cNvSpPr>
          <p:nvPr>
            <p:ph type="sldNum" sz="quarter" idx="5"/>
          </p:nvPr>
        </p:nvSpPr>
        <p:spPr/>
        <p:txBody>
          <a:bodyPr/>
          <a:lstStyle/>
          <a:p>
            <a:fld id="{A91F661D-6737-7B42-A375-3E9BCD8BDFDE}" type="slidenum">
              <a:rPr lang="en-NO" smtClean="0"/>
              <a:t>12</a:t>
            </a:fld>
            <a:endParaRPr lang="en-NO"/>
          </a:p>
        </p:txBody>
      </p:sp>
    </p:spTree>
    <p:extLst>
      <p:ext uri="{BB962C8B-B14F-4D97-AF65-F5344CB8AC3E}">
        <p14:creationId xmlns:p14="http://schemas.microsoft.com/office/powerpoint/2010/main" val="21342742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NO" dirty="0"/>
              <a:t>Before talking more about repetitive research…</a:t>
            </a:r>
          </a:p>
          <a:p>
            <a:pPr marL="171450" indent="-171450">
              <a:buFont typeface="Arial" panose="020B0604020202020204" pitchFamily="34" charset="0"/>
              <a:buChar char="•"/>
            </a:pPr>
            <a:r>
              <a:rPr lang="en-NO" dirty="0"/>
              <a:t>Let us define what we are talking about when saying repetitive research</a:t>
            </a:r>
          </a:p>
          <a:p>
            <a:pPr marL="171450" indent="-171450">
              <a:buFont typeface="Arial" panose="020B0604020202020204" pitchFamily="34" charset="0"/>
              <a:buChar char="•"/>
            </a:pPr>
            <a:r>
              <a:rPr lang="en-GB" dirty="0"/>
              <a:t>T</a:t>
            </a:r>
            <a:r>
              <a:rPr lang="en-NO" dirty="0"/>
              <a:t>here are many different terms used, but I will treat them below two ubrella terms: </a:t>
            </a:r>
            <a:r>
              <a:rPr lang="en-NO" b="1" dirty="0"/>
              <a:t>reproductions </a:t>
            </a:r>
            <a:r>
              <a:rPr lang="en-NO" dirty="0"/>
              <a:t>and </a:t>
            </a:r>
            <a:r>
              <a:rPr lang="en-NO" b="1" dirty="0"/>
              <a:t>replications</a:t>
            </a:r>
          </a:p>
          <a:p>
            <a:pPr marL="171450" indent="-171450">
              <a:buFont typeface="Arial" panose="020B0604020202020204" pitchFamily="34" charset="0"/>
              <a:buChar char="•"/>
            </a:pPr>
            <a:r>
              <a:rPr lang="en-GB" b="1" dirty="0"/>
              <a:t>R</a:t>
            </a:r>
            <a:r>
              <a:rPr lang="en-NO" b="1" dirty="0"/>
              <a:t>eproductions</a:t>
            </a:r>
            <a:r>
              <a:rPr lang="en-NO" dirty="0"/>
              <a:t> refer to repeating a study by using the data that are already available</a:t>
            </a:r>
          </a:p>
          <a:p>
            <a:pPr marL="628650" lvl="1" indent="-171450">
              <a:buFont typeface="Arial" panose="020B0604020202020204" pitchFamily="34" charset="0"/>
              <a:buChar char="•"/>
            </a:pPr>
            <a:r>
              <a:rPr lang="en-NO" dirty="0"/>
              <a:t>For example re-analysing the data with the same or different code</a:t>
            </a:r>
          </a:p>
          <a:p>
            <a:pPr marL="628650" lvl="1" indent="-171450">
              <a:buFont typeface="Arial" panose="020B0604020202020204" pitchFamily="34" charset="0"/>
              <a:buChar char="•"/>
            </a:pPr>
            <a:r>
              <a:rPr lang="en-NO" dirty="0"/>
              <a:t>One could also add additional data or change methods (possible term: reinvestigation)</a:t>
            </a:r>
          </a:p>
        </p:txBody>
      </p:sp>
      <p:sp>
        <p:nvSpPr>
          <p:cNvPr id="4" name="Slide Number Placeholder 3"/>
          <p:cNvSpPr>
            <a:spLocks noGrp="1"/>
          </p:cNvSpPr>
          <p:nvPr>
            <p:ph type="sldNum" sz="quarter" idx="5"/>
          </p:nvPr>
        </p:nvSpPr>
        <p:spPr/>
        <p:txBody>
          <a:bodyPr/>
          <a:lstStyle/>
          <a:p>
            <a:fld id="{A91F661D-6737-7B42-A375-3E9BCD8BDFDE}" type="slidenum">
              <a:rPr lang="en-NO" smtClean="0"/>
              <a:t>13</a:t>
            </a:fld>
            <a:endParaRPr lang="en-NO"/>
          </a:p>
        </p:txBody>
      </p:sp>
    </p:spTree>
    <p:extLst>
      <p:ext uri="{BB962C8B-B14F-4D97-AF65-F5344CB8AC3E}">
        <p14:creationId xmlns:p14="http://schemas.microsoft.com/office/powerpoint/2010/main" val="20610262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NO" b="1" dirty="0"/>
              <a:t>Replication</a:t>
            </a:r>
            <a:r>
              <a:rPr lang="en-NO" dirty="0"/>
              <a:t>: sampling new data but attempting to examine the same phenomenon</a:t>
            </a:r>
          </a:p>
          <a:p>
            <a:pPr marL="628650" lvl="1" indent="-171450">
              <a:buFont typeface="Arial" panose="020B0604020202020204" pitchFamily="34" charset="0"/>
              <a:buChar char="•"/>
            </a:pPr>
            <a:r>
              <a:rPr lang="en-NO" dirty="0"/>
              <a:t>One can attempt to do this as close as possible to the original finding</a:t>
            </a:r>
          </a:p>
          <a:p>
            <a:pPr marL="628650" lvl="1" indent="-171450">
              <a:buFont typeface="Arial" panose="020B0604020202020204" pitchFamily="34" charset="0"/>
              <a:buChar char="•"/>
            </a:pPr>
            <a:r>
              <a:rPr lang="en-NO" dirty="0"/>
              <a:t>Or come up with a study using similar methods and examining the same or similar phenomena</a:t>
            </a:r>
          </a:p>
          <a:p>
            <a:pPr marL="171450" lvl="0" indent="-171450">
              <a:buFont typeface="Arial" panose="020B0604020202020204" pitchFamily="34" charset="0"/>
              <a:buChar char="•"/>
            </a:pPr>
            <a:r>
              <a:rPr lang="en-NO" dirty="0"/>
              <a:t>The vagueness of my definitions lets you guess already that there is not necessary consensus about how to define replications</a:t>
            </a:r>
          </a:p>
        </p:txBody>
      </p:sp>
      <p:sp>
        <p:nvSpPr>
          <p:cNvPr id="4" name="Slide Number Placeholder 3"/>
          <p:cNvSpPr>
            <a:spLocks noGrp="1"/>
          </p:cNvSpPr>
          <p:nvPr>
            <p:ph type="sldNum" sz="quarter" idx="5"/>
          </p:nvPr>
        </p:nvSpPr>
        <p:spPr/>
        <p:txBody>
          <a:bodyPr/>
          <a:lstStyle/>
          <a:p>
            <a:fld id="{A91F661D-6737-7B42-A375-3E9BCD8BDFDE}" type="slidenum">
              <a:rPr lang="en-NO" smtClean="0"/>
              <a:t>14</a:t>
            </a:fld>
            <a:endParaRPr lang="en-NO"/>
          </a:p>
        </p:txBody>
      </p:sp>
    </p:spTree>
    <p:extLst>
      <p:ext uri="{BB962C8B-B14F-4D97-AF65-F5344CB8AC3E}">
        <p14:creationId xmlns:p14="http://schemas.microsoft.com/office/powerpoint/2010/main" val="2003723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Now, what is repetitive research good for?</a:t>
            </a:r>
          </a:p>
          <a:p>
            <a:pPr marL="171450" indent="-171450">
              <a:buFont typeface="Arial" panose="020B0604020202020204" pitchFamily="34" charset="0"/>
              <a:buChar char="•"/>
            </a:pPr>
            <a:r>
              <a:rPr lang="en-GB" dirty="0"/>
              <a:t>Helps to …</a:t>
            </a:r>
          </a:p>
          <a:p>
            <a:pPr marL="628650" lvl="1" indent="-171450">
              <a:buFont typeface="Arial" panose="020B0604020202020204" pitchFamily="34" charset="0"/>
              <a:buChar char="•"/>
            </a:pPr>
            <a:r>
              <a:rPr lang="en-GB" b="1" dirty="0"/>
              <a:t>know whether we do what we think we do. Hence, </a:t>
            </a:r>
            <a:r>
              <a:rPr lang="en-GB" b="1" i="1" dirty="0"/>
              <a:t>re</a:t>
            </a:r>
            <a:r>
              <a:rPr lang="en-GB" b="1" dirty="0"/>
              <a:t>-search.</a:t>
            </a:r>
          </a:p>
          <a:p>
            <a:pPr marL="1085850" lvl="2" indent="-171450">
              <a:buFont typeface="Arial" panose="020B0604020202020204" pitchFamily="34" charset="0"/>
              <a:buChar char="•"/>
            </a:pPr>
            <a:r>
              <a:rPr lang="en-GB" dirty="0"/>
              <a:t>For example, in the wet lab, once you get a result, it has to be repeated, in order to rule out that it was due to contamination or some other error.</a:t>
            </a:r>
          </a:p>
          <a:p>
            <a:pPr marL="1085850" lvl="2" indent="-171450">
              <a:buFont typeface="Arial" panose="020B0604020202020204" pitchFamily="34" charset="0"/>
              <a:buChar char="•"/>
            </a:pPr>
            <a:r>
              <a:rPr lang="en-GB" dirty="0"/>
              <a:t>The same applies to most physics experiments, as I said earlier.</a:t>
            </a:r>
          </a:p>
          <a:p>
            <a:pPr marL="171450" indent="-171450">
              <a:buFont typeface="Arial" panose="020B0604020202020204" pitchFamily="34" charset="0"/>
              <a:buChar char="•"/>
            </a:pPr>
            <a:endParaRPr lang="en-NO" dirty="0"/>
          </a:p>
        </p:txBody>
      </p:sp>
      <p:sp>
        <p:nvSpPr>
          <p:cNvPr id="4" name="Slide Number Placeholder 3"/>
          <p:cNvSpPr>
            <a:spLocks noGrp="1"/>
          </p:cNvSpPr>
          <p:nvPr>
            <p:ph type="sldNum" sz="quarter" idx="5"/>
          </p:nvPr>
        </p:nvSpPr>
        <p:spPr/>
        <p:txBody>
          <a:bodyPr/>
          <a:lstStyle/>
          <a:p>
            <a:fld id="{A91F661D-6737-7B42-A375-3E9BCD8BDFDE}" type="slidenum">
              <a:rPr lang="en-NO" smtClean="0"/>
              <a:t>15</a:t>
            </a:fld>
            <a:endParaRPr lang="en-NO"/>
          </a:p>
        </p:txBody>
      </p:sp>
    </p:spTree>
    <p:extLst>
      <p:ext uri="{BB962C8B-B14F-4D97-AF65-F5344CB8AC3E}">
        <p14:creationId xmlns:p14="http://schemas.microsoft.com/office/powerpoint/2010/main" val="26434186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Helps to …</a:t>
            </a:r>
            <a:endParaRPr lang="en-GB" b="1" dirty="0"/>
          </a:p>
          <a:p>
            <a:pPr marL="628650" lvl="1" indent="-171450">
              <a:buFont typeface="Arial" panose="020B0604020202020204" pitchFamily="34" charset="0"/>
              <a:buChar char="•"/>
            </a:pPr>
            <a:r>
              <a:rPr lang="en-GB" b="1" dirty="0"/>
              <a:t>c</a:t>
            </a:r>
            <a:r>
              <a:rPr lang="en-NO" b="1" dirty="0"/>
              <a:t>heck the existing knowledge.</a:t>
            </a:r>
          </a:p>
          <a:p>
            <a:pPr marL="1085850" lvl="2" indent="-171450">
              <a:buFont typeface="Arial" panose="020B0604020202020204" pitchFamily="34" charset="0"/>
              <a:buChar char="•"/>
            </a:pPr>
            <a:r>
              <a:rPr lang="en-GB" dirty="0"/>
              <a:t>Do findings hold true when repeated? </a:t>
            </a:r>
          </a:p>
          <a:p>
            <a:pPr marL="1085850" lvl="2" indent="-171450">
              <a:buFont typeface="Arial" panose="020B0604020202020204" pitchFamily="34" charset="0"/>
              <a:buChar char="•"/>
            </a:pPr>
            <a:r>
              <a:rPr lang="en-GB" dirty="0"/>
              <a:t>Maybe also under different assumptions? </a:t>
            </a:r>
          </a:p>
          <a:p>
            <a:pPr marL="1085850" lvl="2" indent="-171450">
              <a:buFont typeface="Arial" panose="020B0604020202020204" pitchFamily="34" charset="0"/>
              <a:buChar char="•"/>
            </a:pPr>
            <a:r>
              <a:rPr lang="en-GB" dirty="0"/>
              <a:t>How does the prevailing theories hold up against the data?</a:t>
            </a:r>
          </a:p>
          <a:p>
            <a:pPr marL="628650" lvl="1" indent="-171450">
              <a:buFont typeface="Arial" panose="020B0604020202020204" pitchFamily="34" charset="0"/>
              <a:buChar char="•"/>
            </a:pPr>
            <a:endParaRPr lang="en-NO" dirty="0"/>
          </a:p>
          <a:p>
            <a:pPr marL="171450" indent="-171450">
              <a:buFont typeface="Arial" panose="020B0604020202020204" pitchFamily="34" charset="0"/>
              <a:buChar char="•"/>
            </a:pPr>
            <a:endParaRPr lang="en-NO" dirty="0"/>
          </a:p>
        </p:txBody>
      </p:sp>
      <p:sp>
        <p:nvSpPr>
          <p:cNvPr id="4" name="Slide Number Placeholder 3"/>
          <p:cNvSpPr>
            <a:spLocks noGrp="1"/>
          </p:cNvSpPr>
          <p:nvPr>
            <p:ph type="sldNum" sz="quarter" idx="5"/>
          </p:nvPr>
        </p:nvSpPr>
        <p:spPr/>
        <p:txBody>
          <a:bodyPr/>
          <a:lstStyle/>
          <a:p>
            <a:fld id="{A91F661D-6737-7B42-A375-3E9BCD8BDFDE}" type="slidenum">
              <a:rPr lang="en-NO" smtClean="0"/>
              <a:t>16</a:t>
            </a:fld>
            <a:endParaRPr lang="en-NO"/>
          </a:p>
        </p:txBody>
      </p:sp>
    </p:spTree>
    <p:extLst>
      <p:ext uri="{BB962C8B-B14F-4D97-AF65-F5344CB8AC3E}">
        <p14:creationId xmlns:p14="http://schemas.microsoft.com/office/powerpoint/2010/main" val="4578038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Helps to …</a:t>
            </a:r>
          </a:p>
          <a:p>
            <a:pPr marL="628650" lvl="1" indent="-171450">
              <a:buFont typeface="Arial" panose="020B0604020202020204" pitchFamily="34" charset="0"/>
              <a:buChar char="•"/>
            </a:pPr>
            <a:r>
              <a:rPr lang="en-NO" dirty="0"/>
              <a:t>build something new.</a:t>
            </a:r>
          </a:p>
          <a:p>
            <a:pPr marL="1085850" lvl="2" indent="-171450">
              <a:buFont typeface="Arial" panose="020B0604020202020204" pitchFamily="34" charset="0"/>
              <a:buChar char="•"/>
            </a:pPr>
            <a:r>
              <a:rPr lang="en-NO" dirty="0"/>
              <a:t>Maybe we find cases where the theory does not hold true?</a:t>
            </a:r>
          </a:p>
          <a:p>
            <a:pPr marL="1085850" lvl="2" indent="-171450">
              <a:buFont typeface="Arial" panose="020B0604020202020204" pitchFamily="34" charset="0"/>
              <a:buChar char="•"/>
            </a:pPr>
            <a:r>
              <a:rPr lang="en-NO" dirty="0"/>
              <a:t>Maybe the theory therefore needs extension, rework or being thrown out all together?</a:t>
            </a:r>
          </a:p>
          <a:p>
            <a:pPr marL="1085850" lvl="2" indent="-171450">
              <a:buFont typeface="Arial" panose="020B0604020202020204" pitchFamily="34" charset="0"/>
              <a:buChar char="•"/>
            </a:pPr>
            <a:r>
              <a:rPr lang="en-NO" dirty="0"/>
              <a:t>Perhaps repeating lets us think twice and differently about an experiment?</a:t>
            </a:r>
          </a:p>
          <a:p>
            <a:pPr marL="1085850" lvl="2" indent="-171450">
              <a:buFont typeface="Arial" panose="020B0604020202020204" pitchFamily="34" charset="0"/>
              <a:buChar char="•"/>
            </a:pPr>
            <a:r>
              <a:rPr lang="en-NO" dirty="0"/>
              <a:t>We might find erros we hadn’t thought about</a:t>
            </a:r>
          </a:p>
          <a:p>
            <a:pPr marL="171450" indent="-171450">
              <a:buFont typeface="Arial" panose="020B0604020202020204" pitchFamily="34" charset="0"/>
              <a:buChar char="•"/>
            </a:pPr>
            <a:endParaRPr lang="en-NO" dirty="0"/>
          </a:p>
        </p:txBody>
      </p:sp>
      <p:sp>
        <p:nvSpPr>
          <p:cNvPr id="4" name="Slide Number Placeholder 3"/>
          <p:cNvSpPr>
            <a:spLocks noGrp="1"/>
          </p:cNvSpPr>
          <p:nvPr>
            <p:ph type="sldNum" sz="quarter" idx="5"/>
          </p:nvPr>
        </p:nvSpPr>
        <p:spPr/>
        <p:txBody>
          <a:bodyPr/>
          <a:lstStyle/>
          <a:p>
            <a:fld id="{A91F661D-6737-7B42-A375-3E9BCD8BDFDE}" type="slidenum">
              <a:rPr lang="en-NO" smtClean="0"/>
              <a:t>17</a:t>
            </a:fld>
            <a:endParaRPr lang="en-NO"/>
          </a:p>
        </p:txBody>
      </p:sp>
    </p:spTree>
    <p:extLst>
      <p:ext uri="{BB962C8B-B14F-4D97-AF65-F5344CB8AC3E}">
        <p14:creationId xmlns:p14="http://schemas.microsoft.com/office/powerpoint/2010/main" val="21897303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nb-NO" dirty="0"/>
              <a:t>In an age </a:t>
            </a:r>
            <a:r>
              <a:rPr lang="nb-NO" dirty="0" err="1"/>
              <a:t>of</a:t>
            </a:r>
            <a:r>
              <a:rPr lang="nb-NO" dirty="0"/>
              <a:t> </a:t>
            </a:r>
            <a:r>
              <a:rPr lang="nb-NO" dirty="0" err="1"/>
              <a:t>digitalisation</a:t>
            </a:r>
            <a:r>
              <a:rPr lang="nb-NO" dirty="0"/>
              <a:t>, </a:t>
            </a:r>
            <a:r>
              <a:rPr lang="nb-NO" dirty="0" err="1"/>
              <a:t>we</a:t>
            </a:r>
            <a:r>
              <a:rPr lang="nb-NO" dirty="0"/>
              <a:t>, scientists have </a:t>
            </a:r>
            <a:r>
              <a:rPr lang="nb-NO" dirty="0" err="1"/>
              <a:t>better</a:t>
            </a:r>
            <a:r>
              <a:rPr lang="nb-NO" dirty="0"/>
              <a:t> </a:t>
            </a:r>
            <a:r>
              <a:rPr lang="nb-NO" dirty="0" err="1"/>
              <a:t>access</a:t>
            </a:r>
            <a:r>
              <a:rPr lang="nb-NO" dirty="0"/>
              <a:t> to samples and </a:t>
            </a:r>
            <a:r>
              <a:rPr lang="nb-NO" dirty="0" err="1"/>
              <a:t>can</a:t>
            </a:r>
            <a:r>
              <a:rPr lang="nb-NO" dirty="0"/>
              <a:t> </a:t>
            </a:r>
            <a:r>
              <a:rPr lang="nb-NO" dirty="0" err="1"/>
              <a:t>better</a:t>
            </a:r>
            <a:r>
              <a:rPr lang="nb-NO" dirty="0"/>
              <a:t> </a:t>
            </a:r>
            <a:r>
              <a:rPr lang="nb-NO" dirty="0" err="1"/>
              <a:t>work</a:t>
            </a:r>
            <a:r>
              <a:rPr lang="nb-NO" dirty="0"/>
              <a:t> in </a:t>
            </a:r>
            <a:r>
              <a:rPr lang="nb-NO" dirty="0" err="1"/>
              <a:t>big</a:t>
            </a:r>
            <a:r>
              <a:rPr lang="nb-NO" dirty="0"/>
              <a:t> teams</a:t>
            </a:r>
          </a:p>
          <a:p>
            <a:pPr marL="171450" indent="-171450">
              <a:buFont typeface="Arial" panose="020B0604020202020204" pitchFamily="34" charset="0"/>
              <a:buChar char="•"/>
            </a:pPr>
            <a:r>
              <a:rPr lang="nb-NO" dirty="0"/>
              <a:t>Here </a:t>
            </a:r>
            <a:r>
              <a:rPr lang="nb-NO" dirty="0" err="1"/>
              <a:t>we</a:t>
            </a:r>
            <a:r>
              <a:rPr lang="nb-NO" dirty="0"/>
              <a:t> make </a:t>
            </a:r>
            <a:r>
              <a:rPr lang="nb-NO" dirty="0" err="1"/>
              <a:t>crucial</a:t>
            </a:r>
            <a:r>
              <a:rPr lang="nb-NO" dirty="0"/>
              <a:t> </a:t>
            </a:r>
            <a:r>
              <a:rPr lang="nb-NO" dirty="0" err="1"/>
              <a:t>decisions</a:t>
            </a:r>
            <a:r>
              <a:rPr lang="nb-NO" dirty="0"/>
              <a:t> </a:t>
            </a:r>
            <a:r>
              <a:rPr lang="nb-NO" dirty="0" err="1"/>
              <a:t>about</a:t>
            </a:r>
            <a:r>
              <a:rPr lang="nb-NO" dirty="0"/>
              <a:t> </a:t>
            </a:r>
            <a:r>
              <a:rPr lang="nb-NO" dirty="0" err="1"/>
              <a:t>how</a:t>
            </a:r>
            <a:r>
              <a:rPr lang="nb-NO" dirty="0"/>
              <a:t> </a:t>
            </a:r>
            <a:r>
              <a:rPr lang="nb-NO" dirty="0" err="1"/>
              <a:t>we</a:t>
            </a:r>
            <a:r>
              <a:rPr lang="nb-NO" dirty="0"/>
              <a:t> do </a:t>
            </a:r>
            <a:r>
              <a:rPr lang="nb-NO" dirty="0" err="1"/>
              <a:t>our</a:t>
            </a:r>
            <a:r>
              <a:rPr lang="nb-NO" dirty="0"/>
              <a:t> science, </a:t>
            </a:r>
            <a:r>
              <a:rPr lang="nb-NO" dirty="0" err="1"/>
              <a:t>where</a:t>
            </a:r>
            <a:r>
              <a:rPr lang="nb-NO" dirty="0"/>
              <a:t> </a:t>
            </a:r>
            <a:r>
              <a:rPr lang="nb-NO" dirty="0" err="1"/>
              <a:t>we</a:t>
            </a:r>
            <a:r>
              <a:rPr lang="nb-NO" dirty="0"/>
              <a:t> </a:t>
            </a:r>
            <a:r>
              <a:rPr lang="nb-NO" dirty="0" err="1"/>
              <a:t>put</a:t>
            </a:r>
            <a:r>
              <a:rPr lang="nb-NO" dirty="0"/>
              <a:t> </a:t>
            </a:r>
            <a:r>
              <a:rPr lang="nb-NO" dirty="0" err="1"/>
              <a:t>our</a:t>
            </a:r>
            <a:r>
              <a:rPr lang="nb-NO" dirty="0"/>
              <a:t> </a:t>
            </a:r>
            <a:r>
              <a:rPr lang="nb-NO" dirty="0" err="1"/>
              <a:t>energy</a:t>
            </a:r>
            <a:r>
              <a:rPr lang="nb-NO" dirty="0"/>
              <a:t> and </a:t>
            </a:r>
            <a:r>
              <a:rPr lang="nb-NO" dirty="0" err="1"/>
              <a:t>money</a:t>
            </a:r>
            <a:endParaRPr lang="nb-NO" dirty="0"/>
          </a:p>
          <a:p>
            <a:pPr marL="171450" indent="-171450">
              <a:buFont typeface="Arial" panose="020B0604020202020204" pitchFamily="34" charset="0"/>
              <a:buChar char="•"/>
            </a:pPr>
            <a:r>
              <a:rPr lang="nb-NO" dirty="0"/>
              <a:t>Repetitive </a:t>
            </a:r>
            <a:r>
              <a:rPr lang="nb-NO" dirty="0" err="1"/>
              <a:t>research</a:t>
            </a:r>
            <a:r>
              <a:rPr lang="nb-NO" dirty="0"/>
              <a:t> </a:t>
            </a:r>
            <a:r>
              <a:rPr lang="nb-NO" dirty="0" err="1"/>
              <a:t>can</a:t>
            </a:r>
            <a:r>
              <a:rPr lang="nb-NO" dirty="0"/>
              <a:t> </a:t>
            </a:r>
            <a:r>
              <a:rPr lang="nb-NO" dirty="0" err="1"/>
              <a:t>aid</a:t>
            </a:r>
            <a:r>
              <a:rPr lang="nb-NO" dirty="0"/>
              <a:t> </a:t>
            </a:r>
            <a:r>
              <a:rPr lang="nb-NO" dirty="0" err="1"/>
              <a:t>that</a:t>
            </a:r>
            <a:r>
              <a:rPr lang="nb-NO" dirty="0"/>
              <a:t> </a:t>
            </a:r>
            <a:r>
              <a:rPr lang="nb-NO" dirty="0" err="1"/>
              <a:t>process</a:t>
            </a:r>
            <a:endParaRPr lang="nb-NO" dirty="0"/>
          </a:p>
          <a:p>
            <a:pPr marL="171450" indent="-171450">
              <a:buFont typeface="Arial" panose="020B0604020202020204" pitchFamily="34" charset="0"/>
              <a:buChar char="•"/>
            </a:pPr>
            <a:r>
              <a:rPr lang="nb-NO" dirty="0" err="1"/>
              <a:t>Finally</a:t>
            </a:r>
            <a:r>
              <a:rPr lang="nb-NO" dirty="0"/>
              <a:t>, I </a:t>
            </a:r>
            <a:r>
              <a:rPr lang="nb-NO" dirty="0" err="1"/>
              <a:t>will</a:t>
            </a:r>
            <a:r>
              <a:rPr lang="nb-NO" dirty="0"/>
              <a:t> </a:t>
            </a:r>
            <a:r>
              <a:rPr lang="nb-NO" dirty="0" err="1"/>
              <a:t>argue</a:t>
            </a:r>
            <a:r>
              <a:rPr lang="nb-NO" dirty="0"/>
              <a:t> in </a:t>
            </a:r>
            <a:r>
              <a:rPr lang="nb-NO" dirty="0" err="1"/>
              <a:t>the</a:t>
            </a:r>
            <a:r>
              <a:rPr lang="nb-NO" dirty="0"/>
              <a:t> </a:t>
            </a:r>
            <a:r>
              <a:rPr lang="nb-NO" dirty="0" err="1"/>
              <a:t>following</a:t>
            </a:r>
            <a:r>
              <a:rPr lang="nb-NO" dirty="0"/>
              <a:t> </a:t>
            </a:r>
            <a:r>
              <a:rPr lang="nb-NO" dirty="0" err="1"/>
              <a:t>that</a:t>
            </a:r>
            <a:r>
              <a:rPr lang="nb-NO" dirty="0"/>
              <a:t> repetitive </a:t>
            </a:r>
            <a:r>
              <a:rPr lang="nb-NO" dirty="0" err="1"/>
              <a:t>research</a:t>
            </a:r>
            <a:r>
              <a:rPr lang="nb-NO" dirty="0"/>
              <a:t> leads to </a:t>
            </a:r>
            <a:r>
              <a:rPr lang="nb-NO" dirty="0" err="1"/>
              <a:t>better</a:t>
            </a:r>
            <a:r>
              <a:rPr lang="nb-NO" dirty="0"/>
              <a:t> </a:t>
            </a:r>
            <a:r>
              <a:rPr lang="nb-NO" dirty="0" err="1"/>
              <a:t>research</a:t>
            </a:r>
            <a:endParaRPr lang="nb-NO" dirty="0"/>
          </a:p>
          <a:p>
            <a:pPr marL="171450" indent="-171450">
              <a:buFont typeface="Arial" panose="020B0604020202020204" pitchFamily="34" charset="0"/>
              <a:buChar char="•"/>
            </a:pPr>
            <a:r>
              <a:rPr lang="nb-NO" dirty="0"/>
              <a:t>This leads to </a:t>
            </a:r>
            <a:r>
              <a:rPr lang="nb-NO" dirty="0" err="1"/>
              <a:t>better</a:t>
            </a:r>
            <a:r>
              <a:rPr lang="nb-NO" dirty="0"/>
              <a:t> </a:t>
            </a:r>
            <a:r>
              <a:rPr lang="nb-NO" dirty="0" err="1"/>
              <a:t>decisions</a:t>
            </a:r>
            <a:r>
              <a:rPr lang="nb-NO" dirty="0"/>
              <a:t> </a:t>
            </a:r>
            <a:r>
              <a:rPr lang="nb-NO" dirty="0" err="1"/>
              <a:t>also</a:t>
            </a:r>
            <a:r>
              <a:rPr lang="nb-NO" dirty="0"/>
              <a:t> </a:t>
            </a:r>
            <a:r>
              <a:rPr lang="nb-NO" dirty="0" err="1"/>
              <a:t>outside</a:t>
            </a:r>
            <a:r>
              <a:rPr lang="nb-NO" dirty="0"/>
              <a:t> </a:t>
            </a:r>
            <a:r>
              <a:rPr lang="nb-NO" dirty="0" err="1"/>
              <a:t>academia</a:t>
            </a:r>
            <a:r>
              <a:rPr lang="nb-NO" dirty="0"/>
              <a:t>, </a:t>
            </a:r>
            <a:r>
              <a:rPr lang="nb-NO" dirty="0" err="1"/>
              <a:t>such</a:t>
            </a:r>
            <a:r>
              <a:rPr lang="nb-NO" dirty="0"/>
              <a:t> as policy-</a:t>
            </a:r>
            <a:r>
              <a:rPr lang="nb-NO" dirty="0" err="1"/>
              <a:t>making</a:t>
            </a:r>
            <a:r>
              <a:rPr lang="nb-NO" dirty="0"/>
              <a:t>, etc.</a:t>
            </a:r>
            <a:endParaRPr lang="en-NO" dirty="0"/>
          </a:p>
          <a:p>
            <a:pPr marL="171450" indent="-171450">
              <a:buFont typeface="Arial" panose="020B0604020202020204" pitchFamily="34" charset="0"/>
              <a:buChar char="•"/>
            </a:pPr>
            <a:endParaRPr lang="en-NO" dirty="0"/>
          </a:p>
        </p:txBody>
      </p:sp>
      <p:sp>
        <p:nvSpPr>
          <p:cNvPr id="4" name="Slide Number Placeholder 3"/>
          <p:cNvSpPr>
            <a:spLocks noGrp="1"/>
          </p:cNvSpPr>
          <p:nvPr>
            <p:ph type="sldNum" sz="quarter" idx="5"/>
          </p:nvPr>
        </p:nvSpPr>
        <p:spPr/>
        <p:txBody>
          <a:bodyPr/>
          <a:lstStyle/>
          <a:p>
            <a:fld id="{A91F661D-6737-7B42-A375-3E9BCD8BDFDE}" type="slidenum">
              <a:rPr lang="en-NO" smtClean="0"/>
              <a:t>18</a:t>
            </a:fld>
            <a:endParaRPr lang="en-NO"/>
          </a:p>
        </p:txBody>
      </p:sp>
    </p:spTree>
    <p:extLst>
      <p:ext uri="{BB962C8B-B14F-4D97-AF65-F5344CB8AC3E}">
        <p14:creationId xmlns:p14="http://schemas.microsoft.com/office/powerpoint/2010/main" val="6639710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Sometimes repetition seems banal. </a:t>
            </a:r>
          </a:p>
          <a:p>
            <a:r>
              <a:rPr lang="en-GB" dirty="0"/>
              <a:t>But sometimes what seems banal at a first glance might come with a deeper meaning.</a:t>
            </a:r>
          </a:p>
          <a:p>
            <a:endParaRPr lang="en-GB" dirty="0"/>
          </a:p>
        </p:txBody>
      </p:sp>
      <p:sp>
        <p:nvSpPr>
          <p:cNvPr id="4" name="Slide Number Placeholder 3"/>
          <p:cNvSpPr>
            <a:spLocks noGrp="1"/>
          </p:cNvSpPr>
          <p:nvPr>
            <p:ph type="sldNum" sz="quarter" idx="5"/>
          </p:nvPr>
        </p:nvSpPr>
        <p:spPr/>
        <p:txBody>
          <a:bodyPr/>
          <a:lstStyle/>
          <a:p>
            <a:fld id="{A91F661D-6737-7B42-A375-3E9BCD8BDFDE}" type="slidenum">
              <a:rPr lang="en-NO" smtClean="0"/>
              <a:t>19</a:t>
            </a:fld>
            <a:endParaRPr lang="en-NO"/>
          </a:p>
        </p:txBody>
      </p:sp>
    </p:spTree>
    <p:extLst>
      <p:ext uri="{BB962C8B-B14F-4D97-AF65-F5344CB8AC3E}">
        <p14:creationId xmlns:p14="http://schemas.microsoft.com/office/powerpoint/2010/main" val="6669919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We all have our biases.</a:t>
            </a:r>
          </a:p>
          <a:p>
            <a:pPr marL="171450" indent="-171450">
              <a:buFont typeface="Arial" panose="020B0604020202020204" pitchFamily="34" charset="0"/>
              <a:buChar char="•"/>
            </a:pPr>
            <a:r>
              <a:rPr lang="en-GB" dirty="0"/>
              <a:t>For context, I would like to provide you with some of mine.</a:t>
            </a:r>
          </a:p>
          <a:p>
            <a:pPr marL="171450" indent="-171450">
              <a:buFont typeface="Arial" panose="020B0604020202020204" pitchFamily="34" charset="0"/>
              <a:buChar char="•"/>
            </a:pPr>
            <a:r>
              <a:rPr lang="en-GB" dirty="0"/>
              <a:t>I am actively replicating and have published a replication study</a:t>
            </a:r>
          </a:p>
          <a:p>
            <a:pPr marL="171450" indent="-171450">
              <a:buFont typeface="Arial" panose="020B0604020202020204" pitchFamily="34" charset="0"/>
              <a:buChar char="•"/>
            </a:pPr>
            <a:r>
              <a:rPr lang="en-GB" dirty="0"/>
              <a:t>I am a part of the editorial team of the upcoming Replication Research journal</a:t>
            </a:r>
          </a:p>
          <a:p>
            <a:pPr marL="171450" indent="-171450">
              <a:buFont typeface="Arial" panose="020B0604020202020204" pitchFamily="34" charset="0"/>
              <a:buChar char="•"/>
            </a:pPr>
            <a:r>
              <a:rPr lang="en-GB" dirty="0"/>
              <a:t>Yes, I like repetitive research</a:t>
            </a:r>
          </a:p>
          <a:p>
            <a:pPr marL="171450" indent="-171450">
              <a:buFont typeface="Arial" panose="020B0604020202020204" pitchFamily="34" charset="0"/>
              <a:buChar char="•"/>
            </a:pPr>
            <a:r>
              <a:rPr lang="en-GB" dirty="0"/>
              <a:t>No financial conflicts of interests</a:t>
            </a:r>
          </a:p>
          <a:p>
            <a:pPr marL="171450" indent="-171450">
              <a:buFont typeface="Arial" panose="020B0604020202020204" pitchFamily="34" charset="0"/>
              <a:buChar char="•"/>
            </a:pPr>
            <a:endParaRPr lang="en-GB" dirty="0"/>
          </a:p>
          <a:p>
            <a:pPr marL="171450" indent="-171450">
              <a:buFont typeface="Arial" panose="020B0604020202020204" pitchFamily="34" charset="0"/>
              <a:buChar char="•"/>
            </a:pPr>
            <a:r>
              <a:rPr lang="en-GB" dirty="0"/>
              <a:t>Stay critical </a:t>
            </a:r>
            <a:r>
              <a:rPr lang="en-GB" dirty="0">
                <a:sym typeface="Wingdings" pitchFamily="2" charset="2"/>
              </a:rPr>
              <a:t> </a:t>
            </a:r>
            <a:endParaRPr lang="en-GB" dirty="0"/>
          </a:p>
          <a:p>
            <a:pPr marL="171450" indent="-171450">
              <a:buFont typeface="Arial" panose="020B0604020202020204" pitchFamily="34" charset="0"/>
              <a:buChar char="•"/>
            </a:pPr>
            <a:endParaRPr lang="en-GB" dirty="0"/>
          </a:p>
        </p:txBody>
      </p:sp>
      <p:sp>
        <p:nvSpPr>
          <p:cNvPr id="4" name="Slide Number Placeholder 3"/>
          <p:cNvSpPr>
            <a:spLocks noGrp="1"/>
          </p:cNvSpPr>
          <p:nvPr>
            <p:ph type="sldNum" sz="quarter" idx="5"/>
          </p:nvPr>
        </p:nvSpPr>
        <p:spPr/>
        <p:txBody>
          <a:bodyPr/>
          <a:lstStyle/>
          <a:p>
            <a:fld id="{A91F661D-6737-7B42-A375-3E9BCD8BDFDE}" type="slidenum">
              <a:rPr lang="en-NO" smtClean="0"/>
              <a:t>2</a:t>
            </a:fld>
            <a:endParaRPr lang="en-NO"/>
          </a:p>
        </p:txBody>
      </p:sp>
    </p:spTree>
    <p:extLst>
      <p:ext uri="{BB962C8B-B14F-4D97-AF65-F5344CB8AC3E}">
        <p14:creationId xmlns:p14="http://schemas.microsoft.com/office/powerpoint/2010/main" val="19404748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There are some truly shocking repetitions, which are at first not really looking like repetitions.</a:t>
            </a:r>
          </a:p>
          <a:p>
            <a:pPr marL="171450" indent="-171450">
              <a:buFont typeface="Arial" panose="020B0604020202020204" pitchFamily="34" charset="0"/>
              <a:buChar char="•"/>
            </a:pPr>
            <a:r>
              <a:rPr lang="en-GB" dirty="0"/>
              <a:t>One of the most popular ones is the infamous dead salmon study</a:t>
            </a:r>
          </a:p>
          <a:p>
            <a:pPr marL="171450" indent="-171450">
              <a:buFont typeface="Arial" panose="020B0604020202020204" pitchFamily="34" charset="0"/>
              <a:buChar char="•"/>
            </a:pPr>
            <a:r>
              <a:rPr lang="en-GB" dirty="0"/>
              <a:t>Here, a frozen salmon was put into a Magnetic Resonance Imaging or MRI scanner and taken images of</a:t>
            </a:r>
          </a:p>
          <a:p>
            <a:pPr marL="628650" lvl="1" indent="-171450">
              <a:buFont typeface="Arial" panose="020B0604020202020204" pitchFamily="34" charset="0"/>
              <a:buChar char="•"/>
            </a:pPr>
            <a:r>
              <a:rPr lang="en-GB" dirty="0"/>
              <a:t>What you see in the image is a structural or T1 weighted image showing water and fat content on a grey scale and 3D pixels of significant contrasts in the red scale</a:t>
            </a:r>
          </a:p>
          <a:p>
            <a:pPr marL="171450" indent="-171450">
              <a:buFont typeface="Arial" panose="020B0604020202020204" pitchFamily="34" charset="0"/>
              <a:buChar char="•"/>
            </a:pPr>
            <a:r>
              <a:rPr lang="en-GB" dirty="0"/>
              <a:t>Funnily, during functional MRI, one usually measures the blood-oxygen level dependent contrast, which depends on blood flow</a:t>
            </a:r>
          </a:p>
          <a:p>
            <a:pPr marL="171450" indent="-171450">
              <a:buFont typeface="Arial" panose="020B0604020202020204" pitchFamily="34" charset="0"/>
              <a:buChar char="•"/>
            </a:pPr>
            <a:r>
              <a:rPr lang="en-GB" dirty="0"/>
              <a:t>In a frozen salmon that does obviously not make any sense, as there is zero flow of any bodily liquid</a:t>
            </a:r>
          </a:p>
          <a:p>
            <a:pPr marL="171450" indent="-171450">
              <a:buFont typeface="Arial" panose="020B0604020202020204" pitchFamily="34" charset="0"/>
              <a:buChar char="•"/>
            </a:pPr>
            <a:r>
              <a:rPr lang="en-GB" dirty="0"/>
              <a:t>However, what the authors did was REPEAT common statistical analyses using the statistical parametric mapping (SPM) software package where at that time millions of t-test were utilized</a:t>
            </a:r>
          </a:p>
        </p:txBody>
      </p:sp>
      <p:sp>
        <p:nvSpPr>
          <p:cNvPr id="4" name="Slide Number Placeholder 3"/>
          <p:cNvSpPr>
            <a:spLocks noGrp="1"/>
          </p:cNvSpPr>
          <p:nvPr>
            <p:ph type="sldNum" sz="quarter" idx="5"/>
          </p:nvPr>
        </p:nvSpPr>
        <p:spPr/>
        <p:txBody>
          <a:bodyPr/>
          <a:lstStyle/>
          <a:p>
            <a:fld id="{A91F661D-6737-7B42-A375-3E9BCD8BDFDE}" type="slidenum">
              <a:rPr lang="en-NO" smtClean="0"/>
              <a:t>20</a:t>
            </a:fld>
            <a:endParaRPr lang="en-NO"/>
          </a:p>
        </p:txBody>
      </p:sp>
    </p:spTree>
    <p:extLst>
      <p:ext uri="{BB962C8B-B14F-4D97-AF65-F5344CB8AC3E}">
        <p14:creationId xmlns:p14="http://schemas.microsoft.com/office/powerpoint/2010/main" val="68992961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The procedure led to a high level of false positives which could be interpreted as brain activity from flashing photos at the salmon asking it to complete a mentalisation task</a:t>
            </a:r>
          </a:p>
          <a:p>
            <a:pPr marL="171450" indent="-171450">
              <a:buFont typeface="Arial" panose="020B0604020202020204" pitchFamily="34" charset="0"/>
              <a:buChar char="•"/>
            </a:pPr>
            <a:r>
              <a:rPr lang="en-GB" dirty="0"/>
              <a:t>Of course there was a pun intended ...</a:t>
            </a:r>
          </a:p>
          <a:p>
            <a:pPr marL="171450" indent="-171450">
              <a:buFont typeface="Arial" panose="020B0604020202020204" pitchFamily="34" charset="0"/>
              <a:buChar char="•"/>
            </a:pPr>
            <a:r>
              <a:rPr lang="en-GB" dirty="0"/>
              <a:t>The paper led to much discussion and finally changes in standards in neuroimaging analyses</a:t>
            </a:r>
          </a:p>
          <a:p>
            <a:pPr marL="628650" lvl="1" indent="-171450">
              <a:buFont typeface="Arial" panose="020B0604020202020204" pitchFamily="34" charset="0"/>
              <a:buChar char="•"/>
            </a:pPr>
            <a:r>
              <a:rPr lang="en-GB" dirty="0"/>
              <a:t>Historically, people did not correct for multiple comparisons</a:t>
            </a:r>
          </a:p>
          <a:p>
            <a:pPr marL="628650" lvl="1" indent="-171450">
              <a:buFont typeface="Arial" panose="020B0604020202020204" pitchFamily="34" charset="0"/>
              <a:buChar char="•"/>
            </a:pPr>
            <a:r>
              <a:rPr lang="en-GB" dirty="0"/>
              <a:t>Due to crazy high false positive rates, the alpha level was at some point lowered to .001</a:t>
            </a:r>
          </a:p>
          <a:p>
            <a:pPr marL="628650" lvl="1" indent="-171450">
              <a:buFont typeface="Arial" panose="020B0604020202020204" pitchFamily="34" charset="0"/>
              <a:buChar char="•"/>
            </a:pPr>
            <a:r>
              <a:rPr lang="en-GB" dirty="0"/>
              <a:t>After the paper cluster-wise thresholding and other methods were implemented, not allowing these alpha levels which led to high false positive rates</a:t>
            </a:r>
          </a:p>
          <a:p>
            <a:pPr marL="171450" indent="-171450">
              <a:buFont typeface="Arial" panose="020B0604020202020204" pitchFamily="34" charset="0"/>
              <a:buChar char="•"/>
            </a:pPr>
            <a:r>
              <a:rPr lang="en-GB" dirty="0"/>
              <a:t>This outlines that repetitions which are seemingly redundant can be highly impactful</a:t>
            </a:r>
          </a:p>
          <a:p>
            <a:pPr marL="171450" indent="-171450">
              <a:buFont typeface="Arial" panose="020B0604020202020204" pitchFamily="34" charset="0"/>
              <a:buChar char="•"/>
            </a:pPr>
            <a:endParaRPr lang="en-GB" dirty="0"/>
          </a:p>
        </p:txBody>
      </p:sp>
      <p:sp>
        <p:nvSpPr>
          <p:cNvPr id="4" name="Slide Number Placeholder 3"/>
          <p:cNvSpPr>
            <a:spLocks noGrp="1"/>
          </p:cNvSpPr>
          <p:nvPr>
            <p:ph type="sldNum" sz="quarter" idx="5"/>
          </p:nvPr>
        </p:nvSpPr>
        <p:spPr/>
        <p:txBody>
          <a:bodyPr/>
          <a:lstStyle/>
          <a:p>
            <a:fld id="{A91F661D-6737-7B42-A375-3E9BCD8BDFDE}" type="slidenum">
              <a:rPr lang="en-NO" smtClean="0"/>
              <a:t>21</a:t>
            </a:fld>
            <a:endParaRPr lang="en-NO"/>
          </a:p>
        </p:txBody>
      </p:sp>
    </p:spTree>
    <p:extLst>
      <p:ext uri="{BB962C8B-B14F-4D97-AF65-F5344CB8AC3E}">
        <p14:creationId xmlns:p14="http://schemas.microsoft.com/office/powerpoint/2010/main" val="2281743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NO" dirty="0"/>
              <a:t>Let’s get back to our defintions of reproductions, </a:t>
            </a:r>
          </a:p>
          <a:p>
            <a:pPr marL="628650" lvl="1" indent="-171450">
              <a:buFont typeface="Arial" panose="020B0604020202020204" pitchFamily="34" charset="0"/>
              <a:buChar char="•"/>
            </a:pPr>
            <a:r>
              <a:rPr lang="en-GB" dirty="0"/>
              <a:t>R</a:t>
            </a:r>
            <a:r>
              <a:rPr lang="en-NO" dirty="0"/>
              <a:t>eproduction = the repetition of analyses with the same data</a:t>
            </a:r>
          </a:p>
          <a:p>
            <a:pPr marL="628650" lvl="1" indent="-171450">
              <a:buFont typeface="Arial" panose="020B0604020202020204" pitchFamily="34" charset="0"/>
              <a:buChar char="•"/>
            </a:pPr>
            <a:r>
              <a:rPr lang="en-NO" dirty="0"/>
              <a:t>I will present some evidence we have from the literature and the broader context</a:t>
            </a:r>
          </a:p>
          <a:p>
            <a:pPr marL="171450" indent="-171450">
              <a:buFont typeface="Arial" panose="020B0604020202020204" pitchFamily="34" charset="0"/>
              <a:buChar char="•"/>
            </a:pPr>
            <a:r>
              <a:rPr lang="en-NO" dirty="0"/>
              <a:t>Let’s start with multi-analyst studies as a form of reproduction.</a:t>
            </a:r>
          </a:p>
          <a:p>
            <a:pPr marL="171450" indent="-171450">
              <a:buFont typeface="Arial" panose="020B0604020202020204" pitchFamily="34" charset="0"/>
              <a:buChar char="•"/>
            </a:pPr>
            <a:r>
              <a:rPr lang="en-NO" dirty="0"/>
              <a:t>Many analysts analyse data usually in parallel</a:t>
            </a:r>
          </a:p>
          <a:p>
            <a:pPr marL="628650" lvl="1" indent="-171450">
              <a:buFont typeface="Arial" panose="020B0604020202020204" pitchFamily="34" charset="0"/>
              <a:buChar char="•"/>
            </a:pPr>
            <a:r>
              <a:rPr lang="en-NO" dirty="0"/>
              <a:t>Reproducing each other’s analyses</a:t>
            </a:r>
          </a:p>
          <a:p>
            <a:pPr marL="171450" indent="-171450">
              <a:buFont typeface="Arial" panose="020B0604020202020204" pitchFamily="34" charset="0"/>
              <a:buChar char="•"/>
            </a:pPr>
            <a:r>
              <a:rPr lang="en-NO" dirty="0"/>
              <a:t>What they usually highlight is how analytic flexibility influences </a:t>
            </a:r>
            <a:r>
              <a:rPr lang="en-GB" dirty="0" err="1"/>
              <a:t>th</a:t>
            </a:r>
            <a:r>
              <a:rPr lang="en-NO" dirty="0"/>
              <a:t>e results</a:t>
            </a:r>
          </a:p>
          <a:p>
            <a:pPr marL="171450" indent="-171450">
              <a:buFont typeface="Arial" panose="020B0604020202020204" pitchFamily="34" charset="0"/>
              <a:buChar char="•"/>
            </a:pPr>
            <a:r>
              <a:rPr lang="en-NO" dirty="0"/>
              <a:t>For some questions, fields, types of data, the analyses are quite streamlined a</a:t>
            </a:r>
            <a:r>
              <a:rPr lang="en-GB" dirty="0" err="1"/>
              <a:t>nd</a:t>
            </a:r>
            <a:r>
              <a:rPr lang="en-NO" dirty="0"/>
              <a:t> results are similar. For other fields not.</a:t>
            </a:r>
          </a:p>
          <a:p>
            <a:pPr marL="171450" indent="-171450">
              <a:buFont typeface="Arial" panose="020B0604020202020204" pitchFamily="34" charset="0"/>
              <a:buChar char="•"/>
            </a:pPr>
            <a:endParaRPr lang="en-GB" dirty="0"/>
          </a:p>
        </p:txBody>
      </p:sp>
      <p:sp>
        <p:nvSpPr>
          <p:cNvPr id="4" name="Slide Number Placeholder 3"/>
          <p:cNvSpPr>
            <a:spLocks noGrp="1"/>
          </p:cNvSpPr>
          <p:nvPr>
            <p:ph type="sldNum" sz="quarter" idx="5"/>
          </p:nvPr>
        </p:nvSpPr>
        <p:spPr/>
        <p:txBody>
          <a:bodyPr/>
          <a:lstStyle/>
          <a:p>
            <a:fld id="{A91F661D-6737-7B42-A375-3E9BCD8BDFDE}" type="slidenum">
              <a:rPr lang="en-NO" smtClean="0"/>
              <a:t>22</a:t>
            </a:fld>
            <a:endParaRPr lang="en-NO"/>
          </a:p>
        </p:txBody>
      </p:sp>
    </p:spTree>
    <p:extLst>
      <p:ext uri="{BB962C8B-B14F-4D97-AF65-F5344CB8AC3E}">
        <p14:creationId xmlns:p14="http://schemas.microsoft.com/office/powerpoint/2010/main" val="287580425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NO" dirty="0"/>
              <a:t>Taking this well-published example of neuroimaging, the pipelines are crazy complex and hardly the same between labs</a:t>
            </a:r>
          </a:p>
          <a:p>
            <a:pPr marL="171450" indent="-171450">
              <a:buFont typeface="Arial" panose="020B0604020202020204" pitchFamily="34" charset="0"/>
              <a:buChar char="•"/>
            </a:pPr>
            <a:r>
              <a:rPr lang="en-NO" dirty="0"/>
              <a:t>Across t</a:t>
            </a:r>
            <a:r>
              <a:rPr lang="en-GB" dirty="0"/>
              <a:t>he</a:t>
            </a:r>
            <a:r>
              <a:rPr lang="en-NO" dirty="0"/>
              <a:t> 70 labs, and on </a:t>
            </a:r>
            <a:r>
              <a:rPr lang="en-GB" dirty="0"/>
              <a:t>average across the 9 hypotheses, 20% of teams reported a result that differed from the majority of teams</a:t>
            </a:r>
          </a:p>
          <a:p>
            <a:pPr marL="171450" indent="-171450">
              <a:buFont typeface="Arial" panose="020B0604020202020204" pitchFamily="34" charset="0"/>
              <a:buChar char="•"/>
            </a:pPr>
            <a:r>
              <a:rPr lang="en-NO" dirty="0"/>
              <a:t>That means that</a:t>
            </a:r>
            <a:r>
              <a:rPr lang="en-GB" dirty="0"/>
              <a:t> given the maximum possible variation of 50%, the observed fraction of 20% divergent results thus falls midway between complete consistency across teams and completely random results,</a:t>
            </a:r>
          </a:p>
          <a:p>
            <a:pPr marL="628650" lvl="1" indent="-171450">
              <a:buFont typeface="Arial" panose="020B0604020202020204" pitchFamily="34" charset="0"/>
              <a:buChar char="•"/>
            </a:pPr>
            <a:r>
              <a:rPr lang="en-GB" dirty="0">
                <a:sym typeface="Wingdings" pitchFamily="2" charset="2"/>
              </a:rPr>
              <a:t> </a:t>
            </a:r>
            <a:r>
              <a:rPr lang="en-GB" dirty="0"/>
              <a:t>demonstrates that analytic choices have a major effect on reported results</a:t>
            </a:r>
            <a:endParaRPr lang="en-NO" dirty="0"/>
          </a:p>
          <a:p>
            <a:pPr marL="171450" indent="-171450">
              <a:buFont typeface="Arial" panose="020B0604020202020204" pitchFamily="34" charset="0"/>
              <a:buChar char="•"/>
            </a:pPr>
            <a:r>
              <a:rPr lang="en-NO" dirty="0"/>
              <a:t>$$$</a:t>
            </a:r>
          </a:p>
          <a:p>
            <a:pPr marL="171450" indent="-171450">
              <a:buFont typeface="Arial" panose="020B0604020202020204" pitchFamily="34" charset="0"/>
              <a:buChar char="•"/>
            </a:pPr>
            <a:endParaRPr lang="en-GB" dirty="0"/>
          </a:p>
        </p:txBody>
      </p:sp>
      <p:sp>
        <p:nvSpPr>
          <p:cNvPr id="4" name="Slide Number Placeholder 3"/>
          <p:cNvSpPr>
            <a:spLocks noGrp="1"/>
          </p:cNvSpPr>
          <p:nvPr>
            <p:ph type="sldNum" sz="quarter" idx="5"/>
          </p:nvPr>
        </p:nvSpPr>
        <p:spPr/>
        <p:txBody>
          <a:bodyPr/>
          <a:lstStyle/>
          <a:p>
            <a:fld id="{A91F661D-6737-7B42-A375-3E9BCD8BDFDE}" type="slidenum">
              <a:rPr lang="en-NO" smtClean="0"/>
              <a:t>23</a:t>
            </a:fld>
            <a:endParaRPr lang="en-NO"/>
          </a:p>
        </p:txBody>
      </p:sp>
    </p:spTree>
    <p:extLst>
      <p:ext uri="{BB962C8B-B14F-4D97-AF65-F5344CB8AC3E}">
        <p14:creationId xmlns:p14="http://schemas.microsoft.com/office/powerpoint/2010/main" val="311450477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nb-NO" dirty="0" err="1"/>
              <a:t>Let’s</a:t>
            </a:r>
            <a:r>
              <a:rPr lang="nb-NO" dirty="0"/>
              <a:t> </a:t>
            </a:r>
            <a:r>
              <a:rPr lang="nb-NO" dirty="0" err="1"/>
              <a:t>take</a:t>
            </a:r>
            <a:r>
              <a:rPr lang="nb-NO" dirty="0"/>
              <a:t> </a:t>
            </a:r>
            <a:r>
              <a:rPr lang="nb-NO" dirty="0" err="1"/>
              <a:t>some</a:t>
            </a:r>
            <a:r>
              <a:rPr lang="nb-NO" dirty="0"/>
              <a:t> </a:t>
            </a:r>
            <a:r>
              <a:rPr lang="nb-NO" dirty="0" err="1"/>
              <a:t>unpublished</a:t>
            </a:r>
            <a:r>
              <a:rPr lang="nb-NO" dirty="0"/>
              <a:t> </a:t>
            </a:r>
            <a:r>
              <a:rPr lang="nb-NO" dirty="0" err="1"/>
              <a:t>results</a:t>
            </a:r>
            <a:r>
              <a:rPr lang="nb-NO" dirty="0"/>
              <a:t> from </a:t>
            </a:r>
            <a:r>
              <a:rPr lang="nb-NO" dirty="0" err="1"/>
              <a:t>the</a:t>
            </a:r>
            <a:r>
              <a:rPr lang="nb-NO" dirty="0"/>
              <a:t> </a:t>
            </a:r>
            <a:r>
              <a:rPr lang="nb-NO" dirty="0" err="1"/>
              <a:t>social</a:t>
            </a:r>
            <a:r>
              <a:rPr lang="nb-NO" dirty="0"/>
              <a:t> and </a:t>
            </a:r>
            <a:r>
              <a:rPr lang="nb-NO" dirty="0" err="1"/>
              <a:t>behavioural</a:t>
            </a:r>
            <a:r>
              <a:rPr lang="nb-NO" dirty="0"/>
              <a:t> </a:t>
            </a:r>
            <a:r>
              <a:rPr lang="nb-NO" dirty="0" err="1"/>
              <a:t>sciences</a:t>
            </a:r>
            <a:r>
              <a:rPr lang="nb-NO" dirty="0"/>
              <a:t> </a:t>
            </a:r>
            <a:r>
              <a:rPr lang="nb-NO" dirty="0" err="1"/>
              <a:t>where</a:t>
            </a:r>
            <a:r>
              <a:rPr lang="nb-NO" dirty="0"/>
              <a:t> </a:t>
            </a:r>
            <a:r>
              <a:rPr lang="en-GB" sz="1800" b="0" i="0" u="none" strike="noStrike" dirty="0">
                <a:solidFill>
                  <a:srgbClr val="000000"/>
                </a:solidFill>
                <a:effectLst/>
                <a:latin typeface="Times New Roman" panose="02020603050405020304" pitchFamily="18" charset="0"/>
              </a:rPr>
              <a:t>100 studies published between 2009 and 2018 in criminology, demography, economics and finance, management, marketing and organisational behaviour, political science, psychology, and sociology where reanalysed</a:t>
            </a:r>
          </a:p>
          <a:p>
            <a:pPr marL="628650" lvl="1" indent="-171450">
              <a:buFont typeface="Arial" panose="020B0604020202020204" pitchFamily="34" charset="0"/>
              <a:buChar char="•"/>
            </a:pPr>
            <a:r>
              <a:rPr lang="en-GB" sz="3600" dirty="0"/>
              <a:t>Only 31% of the independent re-analyses yielded the same result (within a tolerance region of ± 0.05 Cohen’s d) as the original report.</a:t>
            </a:r>
          </a:p>
          <a:p>
            <a:pPr marL="628650" lvl="1" indent="-171450">
              <a:buFont typeface="Arial" panose="020B0604020202020204" pitchFamily="34" charset="0"/>
              <a:buChar char="•"/>
            </a:pPr>
            <a:r>
              <a:rPr lang="en-GB" sz="3600" dirty="0"/>
              <a:t>With 4x broader tolerance region, this indicator did not go above 56%</a:t>
            </a:r>
          </a:p>
          <a:p>
            <a:pPr marL="628650" lvl="1" indent="-171450">
              <a:buFont typeface="Arial" panose="020B0604020202020204" pitchFamily="34" charset="0"/>
              <a:buChar char="•"/>
            </a:pPr>
            <a:r>
              <a:rPr lang="en-GB" sz="3600" dirty="0"/>
              <a:t>For 34% of studies all analysts came to same conclusion, for 39% when &gt;80% agreed</a:t>
            </a:r>
          </a:p>
          <a:p>
            <a:pPr marL="171450" indent="-171450">
              <a:buFont typeface="Arial" panose="020B0604020202020204" pitchFamily="34" charset="0"/>
              <a:buChar char="•"/>
            </a:pPr>
            <a:endParaRPr lang="en-GB" sz="1800" b="0" i="0" u="none" strike="noStrike" dirty="0">
              <a:solidFill>
                <a:srgbClr val="000000"/>
              </a:solidFill>
              <a:effectLst/>
              <a:latin typeface="Times New Roman" panose="02020603050405020304" pitchFamily="18" charset="0"/>
            </a:endParaRPr>
          </a:p>
          <a:p>
            <a:pPr marL="171450" indent="-171450">
              <a:buFont typeface="Arial" panose="020B0604020202020204" pitchFamily="34" charset="0"/>
              <a:buChar char="•"/>
            </a:pPr>
            <a:r>
              <a:rPr lang="en-GB" sz="1800" b="0" i="0" u="none" strike="noStrike" dirty="0">
                <a:solidFill>
                  <a:srgbClr val="000000"/>
                </a:solidFill>
                <a:effectLst/>
                <a:latin typeface="Times New Roman" panose="02020603050405020304" pitchFamily="18" charset="0"/>
              </a:rPr>
              <a:t>My conclusion would be, the more possible researcher degrees of freedom, or analysis and processing choices, the more variability or noise will be invoked in the results.</a:t>
            </a:r>
          </a:p>
        </p:txBody>
      </p:sp>
      <p:sp>
        <p:nvSpPr>
          <p:cNvPr id="4" name="Slide Number Placeholder 3"/>
          <p:cNvSpPr>
            <a:spLocks noGrp="1"/>
          </p:cNvSpPr>
          <p:nvPr>
            <p:ph type="sldNum" sz="quarter" idx="5"/>
          </p:nvPr>
        </p:nvSpPr>
        <p:spPr/>
        <p:txBody>
          <a:bodyPr/>
          <a:lstStyle/>
          <a:p>
            <a:fld id="{A91F661D-6737-7B42-A375-3E9BCD8BDFDE}" type="slidenum">
              <a:rPr lang="en-NO" smtClean="0"/>
              <a:t>24</a:t>
            </a:fld>
            <a:endParaRPr lang="en-NO"/>
          </a:p>
        </p:txBody>
      </p:sp>
    </p:spTree>
    <p:extLst>
      <p:ext uri="{BB962C8B-B14F-4D97-AF65-F5344CB8AC3E}">
        <p14:creationId xmlns:p14="http://schemas.microsoft.com/office/powerpoint/2010/main" val="147071206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nb-NO" dirty="0" err="1"/>
              <a:t>Some</a:t>
            </a:r>
            <a:r>
              <a:rPr lang="nb-NO" dirty="0"/>
              <a:t> </a:t>
            </a:r>
            <a:r>
              <a:rPr lang="nb-NO" dirty="0" err="1"/>
              <a:t>caveats</a:t>
            </a:r>
            <a:r>
              <a:rPr lang="nb-NO" dirty="0"/>
              <a:t> ...</a:t>
            </a:r>
          </a:p>
          <a:p>
            <a:pPr marL="171450" indent="-171450">
              <a:buFont typeface="Arial" panose="020B0604020202020204" pitchFamily="34" charset="0"/>
              <a:buChar char="•"/>
            </a:pPr>
            <a:r>
              <a:rPr lang="nb-NO" sz="1800" b="0" i="0" u="none" strike="noStrike" dirty="0" err="1">
                <a:solidFill>
                  <a:srgbClr val="000000"/>
                </a:solidFill>
                <a:effectLst/>
                <a:latin typeface="Times New Roman" panose="02020603050405020304" pitchFamily="18" charset="0"/>
              </a:rPr>
              <a:t>When</a:t>
            </a:r>
            <a:r>
              <a:rPr lang="nb-NO" sz="1800" b="0" i="0" u="none" strike="noStrike" dirty="0">
                <a:solidFill>
                  <a:srgbClr val="000000"/>
                </a:solidFill>
                <a:effectLst/>
                <a:latin typeface="Times New Roman" panose="02020603050405020304" pitchFamily="18" charset="0"/>
              </a:rPr>
              <a:t> </a:t>
            </a:r>
            <a:r>
              <a:rPr lang="nb-NO" sz="1800" b="0" i="0" u="none" strike="noStrike" dirty="0" err="1">
                <a:solidFill>
                  <a:srgbClr val="000000"/>
                </a:solidFill>
                <a:effectLst/>
                <a:latin typeface="Times New Roman" panose="02020603050405020304" pitchFamily="18" charset="0"/>
              </a:rPr>
              <a:t>reproducing</a:t>
            </a:r>
            <a:r>
              <a:rPr lang="nb-NO" sz="1800" b="0" i="0" u="none" strike="noStrike" dirty="0">
                <a:solidFill>
                  <a:srgbClr val="000000"/>
                </a:solidFill>
                <a:effectLst/>
                <a:latin typeface="Times New Roman" panose="02020603050405020304" pitchFamily="18" charset="0"/>
              </a:rPr>
              <a:t> </a:t>
            </a:r>
            <a:r>
              <a:rPr lang="nb-NO" sz="1800" b="0" i="0" u="none" strike="noStrike" dirty="0" err="1">
                <a:solidFill>
                  <a:srgbClr val="000000"/>
                </a:solidFill>
                <a:effectLst/>
                <a:latin typeface="Times New Roman" panose="02020603050405020304" pitchFamily="18" charset="0"/>
              </a:rPr>
              <a:t>other’s</a:t>
            </a:r>
            <a:r>
              <a:rPr lang="nb-NO" sz="1800" b="0" i="0" u="none" strike="noStrike" dirty="0">
                <a:solidFill>
                  <a:srgbClr val="000000"/>
                </a:solidFill>
                <a:effectLst/>
                <a:latin typeface="Times New Roman" panose="02020603050405020304" pitchFamily="18" charset="0"/>
              </a:rPr>
              <a:t> </a:t>
            </a:r>
            <a:r>
              <a:rPr lang="nb-NO" sz="1800" b="0" i="0" u="none" strike="noStrike" dirty="0" err="1">
                <a:solidFill>
                  <a:srgbClr val="000000"/>
                </a:solidFill>
                <a:effectLst/>
                <a:latin typeface="Times New Roman" panose="02020603050405020304" pitchFamily="18" charset="0"/>
              </a:rPr>
              <a:t>findings</a:t>
            </a:r>
            <a:r>
              <a:rPr lang="nb-NO" sz="1800" b="0" i="0" u="none" strike="noStrike" dirty="0">
                <a:solidFill>
                  <a:srgbClr val="000000"/>
                </a:solidFill>
                <a:effectLst/>
                <a:latin typeface="Times New Roman" panose="02020603050405020304" pitchFamily="18" charset="0"/>
              </a:rPr>
              <a:t>, </a:t>
            </a:r>
            <a:r>
              <a:rPr lang="nb-NO" sz="1800" b="0" i="0" u="none" strike="noStrike" dirty="0" err="1">
                <a:solidFill>
                  <a:srgbClr val="000000"/>
                </a:solidFill>
                <a:effectLst/>
                <a:latin typeface="Times New Roman" panose="02020603050405020304" pitchFamily="18" charset="0"/>
              </a:rPr>
              <a:t>the</a:t>
            </a:r>
            <a:r>
              <a:rPr lang="nb-NO" sz="1800" b="0" i="0" u="none" strike="noStrike" dirty="0">
                <a:solidFill>
                  <a:srgbClr val="000000"/>
                </a:solidFill>
                <a:effectLst/>
                <a:latin typeface="Times New Roman" panose="02020603050405020304" pitchFamily="18" charset="0"/>
              </a:rPr>
              <a:t> </a:t>
            </a:r>
            <a:r>
              <a:rPr lang="nb-NO" sz="1800" b="0" i="0" u="none" strike="noStrike" dirty="0" err="1">
                <a:solidFill>
                  <a:srgbClr val="000000"/>
                </a:solidFill>
                <a:effectLst/>
                <a:latin typeface="Times New Roman" panose="02020603050405020304" pitchFamily="18" charset="0"/>
              </a:rPr>
              <a:t>openness</a:t>
            </a:r>
            <a:r>
              <a:rPr lang="nb-NO" sz="1800" b="0" i="0" u="none" strike="noStrike" dirty="0">
                <a:solidFill>
                  <a:srgbClr val="000000"/>
                </a:solidFill>
                <a:effectLst/>
                <a:latin typeface="Times New Roman" panose="02020603050405020304" pitchFamily="18" charset="0"/>
              </a:rPr>
              <a:t> </a:t>
            </a:r>
            <a:r>
              <a:rPr lang="nb-NO" sz="1800" b="0" i="0" u="none" strike="noStrike" dirty="0" err="1">
                <a:solidFill>
                  <a:srgbClr val="000000"/>
                </a:solidFill>
                <a:effectLst/>
                <a:latin typeface="Times New Roman" panose="02020603050405020304" pitchFamily="18" charset="0"/>
              </a:rPr>
              <a:t>of</a:t>
            </a:r>
            <a:r>
              <a:rPr lang="nb-NO" sz="1800" b="0" i="0" u="none" strike="noStrike" dirty="0">
                <a:solidFill>
                  <a:srgbClr val="000000"/>
                </a:solidFill>
                <a:effectLst/>
                <a:latin typeface="Times New Roman" panose="02020603050405020304" pitchFamily="18" charset="0"/>
              </a:rPr>
              <a:t> materials is </a:t>
            </a:r>
            <a:r>
              <a:rPr lang="nb-NO" sz="1800" b="0" i="0" u="none" strike="noStrike" dirty="0" err="1">
                <a:solidFill>
                  <a:srgbClr val="000000"/>
                </a:solidFill>
                <a:effectLst/>
                <a:latin typeface="Times New Roman" panose="02020603050405020304" pitchFamily="18" charset="0"/>
              </a:rPr>
              <a:t>important</a:t>
            </a:r>
            <a:r>
              <a:rPr lang="nb-NO" sz="1800" b="0" i="0" u="none" strike="noStrike" dirty="0">
                <a:solidFill>
                  <a:srgbClr val="000000"/>
                </a:solidFill>
                <a:effectLst/>
                <a:latin typeface="Times New Roman" panose="02020603050405020304" pitchFamily="18" charset="0"/>
              </a:rPr>
              <a:t> for </a:t>
            </a:r>
            <a:r>
              <a:rPr lang="nb-NO" sz="1800" b="0" i="0" u="none" strike="noStrike" dirty="0" err="1">
                <a:solidFill>
                  <a:srgbClr val="000000"/>
                </a:solidFill>
                <a:effectLst/>
                <a:latin typeface="Times New Roman" panose="02020603050405020304" pitchFamily="18" charset="0"/>
              </a:rPr>
              <a:t>the</a:t>
            </a:r>
            <a:r>
              <a:rPr lang="nb-NO" sz="1800" b="0" i="0" u="none" strike="noStrike" dirty="0">
                <a:solidFill>
                  <a:srgbClr val="000000"/>
                </a:solidFill>
                <a:effectLst/>
                <a:latin typeface="Times New Roman" panose="02020603050405020304" pitchFamily="18" charset="0"/>
              </a:rPr>
              <a:t> </a:t>
            </a:r>
            <a:r>
              <a:rPr lang="nb-NO" sz="1800" b="0" i="0" u="none" strike="noStrike" dirty="0" err="1">
                <a:solidFill>
                  <a:srgbClr val="000000"/>
                </a:solidFill>
                <a:effectLst/>
                <a:latin typeface="Times New Roman" panose="02020603050405020304" pitchFamily="18" charset="0"/>
              </a:rPr>
              <a:t>success</a:t>
            </a:r>
            <a:r>
              <a:rPr lang="nb-NO" sz="1800" b="0" i="0" u="none" strike="noStrike" dirty="0">
                <a:solidFill>
                  <a:srgbClr val="000000"/>
                </a:solidFill>
                <a:effectLst/>
                <a:latin typeface="Times New Roman" panose="02020603050405020304" pitchFamily="18" charset="0"/>
              </a:rPr>
              <a:t> </a:t>
            </a:r>
            <a:r>
              <a:rPr lang="nb-NO" sz="1800" b="0" i="0" u="none" strike="noStrike" dirty="0" err="1">
                <a:solidFill>
                  <a:srgbClr val="000000"/>
                </a:solidFill>
                <a:effectLst/>
                <a:latin typeface="Times New Roman" panose="02020603050405020304" pitchFamily="18" charset="0"/>
              </a:rPr>
              <a:t>of</a:t>
            </a:r>
            <a:r>
              <a:rPr lang="nb-NO" sz="1800" b="0" i="0" u="none" strike="noStrike" dirty="0">
                <a:solidFill>
                  <a:srgbClr val="000000"/>
                </a:solidFill>
                <a:effectLst/>
                <a:latin typeface="Times New Roman" panose="02020603050405020304" pitchFamily="18" charset="0"/>
              </a:rPr>
              <a:t> </a:t>
            </a:r>
            <a:r>
              <a:rPr lang="nb-NO" sz="1800" b="0" i="0" u="none" strike="noStrike" dirty="0" err="1">
                <a:solidFill>
                  <a:srgbClr val="000000"/>
                </a:solidFill>
                <a:effectLst/>
                <a:latin typeface="Times New Roman" panose="02020603050405020304" pitchFamily="18" charset="0"/>
              </a:rPr>
              <a:t>the</a:t>
            </a:r>
            <a:r>
              <a:rPr lang="nb-NO" sz="1800" b="0" i="0" u="none" strike="noStrike" dirty="0">
                <a:solidFill>
                  <a:srgbClr val="000000"/>
                </a:solidFill>
                <a:effectLst/>
                <a:latin typeface="Times New Roman" panose="02020603050405020304" pitchFamily="18" charset="0"/>
              </a:rPr>
              <a:t> </a:t>
            </a:r>
            <a:r>
              <a:rPr lang="nb-NO" sz="1800" b="0" i="0" u="none" strike="noStrike" dirty="0" err="1">
                <a:solidFill>
                  <a:srgbClr val="000000"/>
                </a:solidFill>
                <a:effectLst/>
                <a:latin typeface="Times New Roman" panose="02020603050405020304" pitchFamily="18" charset="0"/>
              </a:rPr>
              <a:t>reproduction</a:t>
            </a:r>
            <a:endParaRPr lang="nb-NO" sz="1800" b="0" i="0" u="none" strike="noStrike" dirty="0">
              <a:solidFill>
                <a:srgbClr val="000000"/>
              </a:solidFill>
              <a:effectLst/>
              <a:latin typeface="Times New Roman" panose="02020603050405020304" pitchFamily="18" charset="0"/>
            </a:endParaRPr>
          </a:p>
          <a:p>
            <a:pPr marL="628650" lvl="1" indent="-171450">
              <a:buFont typeface="Arial" panose="020B0604020202020204" pitchFamily="34" charset="0"/>
              <a:buChar char="•"/>
            </a:pPr>
            <a:r>
              <a:rPr lang="nb-NO" sz="1800" b="0" i="0" u="none" strike="noStrike" dirty="0" err="1">
                <a:solidFill>
                  <a:srgbClr val="000000"/>
                </a:solidFill>
                <a:effectLst/>
                <a:latin typeface="Times New Roman" panose="02020603050405020304" pitchFamily="18" charset="0"/>
              </a:rPr>
              <a:t>Both</a:t>
            </a:r>
            <a:r>
              <a:rPr lang="nb-NO" sz="1800" b="0" i="0" u="none" strike="noStrike" dirty="0">
                <a:solidFill>
                  <a:srgbClr val="000000"/>
                </a:solidFill>
                <a:effectLst/>
                <a:latin typeface="Times New Roman" panose="02020603050405020304" pitchFamily="18" charset="0"/>
              </a:rPr>
              <a:t> in terms </a:t>
            </a:r>
            <a:r>
              <a:rPr lang="nb-NO" sz="1800" b="0" i="0" u="none" strike="noStrike" dirty="0" err="1">
                <a:solidFill>
                  <a:srgbClr val="000000"/>
                </a:solidFill>
                <a:effectLst/>
                <a:latin typeface="Times New Roman" panose="02020603050405020304" pitchFamily="18" charset="0"/>
              </a:rPr>
              <a:t>of</a:t>
            </a:r>
            <a:r>
              <a:rPr lang="nb-NO" sz="1800" b="0" i="0" u="none" strike="noStrike" dirty="0">
                <a:solidFill>
                  <a:srgbClr val="000000"/>
                </a:solidFill>
                <a:effectLst/>
                <a:latin typeface="Times New Roman" panose="02020603050405020304" pitchFamily="18" charset="0"/>
              </a:rPr>
              <a:t> </a:t>
            </a:r>
            <a:r>
              <a:rPr lang="nb-NO" sz="1800" b="0" i="0" u="none" strike="noStrike" dirty="0" err="1">
                <a:solidFill>
                  <a:srgbClr val="000000"/>
                </a:solidFill>
                <a:effectLst/>
                <a:latin typeface="Times New Roman" panose="02020603050405020304" pitchFamily="18" charset="0"/>
              </a:rPr>
              <a:t>execution</a:t>
            </a:r>
            <a:r>
              <a:rPr lang="nb-NO" sz="1800" b="0" i="0" u="none" strike="noStrike" dirty="0">
                <a:solidFill>
                  <a:srgbClr val="000000"/>
                </a:solidFill>
                <a:effectLst/>
                <a:latin typeface="Times New Roman" panose="02020603050405020304" pitchFamily="18" charset="0"/>
              </a:rPr>
              <a:t> and </a:t>
            </a:r>
            <a:r>
              <a:rPr lang="nb-NO" sz="1800" b="0" i="0" u="none" strike="noStrike" dirty="0" err="1">
                <a:solidFill>
                  <a:srgbClr val="000000"/>
                </a:solidFill>
                <a:effectLst/>
                <a:latin typeface="Times New Roman" panose="02020603050405020304" pitchFamily="18" charset="0"/>
              </a:rPr>
              <a:t>results</a:t>
            </a:r>
            <a:r>
              <a:rPr lang="nb-NO" sz="1800" b="0" i="0" u="none" strike="noStrike" dirty="0">
                <a:solidFill>
                  <a:srgbClr val="000000"/>
                </a:solidFill>
                <a:effectLst/>
                <a:latin typeface="Times New Roman" panose="02020603050405020304" pitchFamily="18" charset="0"/>
              </a:rPr>
              <a:t>!</a:t>
            </a:r>
          </a:p>
          <a:p>
            <a:pPr marL="171450" indent="-171450">
              <a:buFont typeface="Arial" panose="020B0604020202020204" pitchFamily="34" charset="0"/>
              <a:buChar char="•"/>
            </a:pPr>
            <a:r>
              <a:rPr lang="nb-NO" sz="1800" b="0" i="0" u="none" strike="noStrike" dirty="0" err="1">
                <a:solidFill>
                  <a:srgbClr val="000000"/>
                </a:solidFill>
                <a:effectLst/>
                <a:latin typeface="Times New Roman" panose="02020603050405020304" pitchFamily="18" charset="0"/>
              </a:rPr>
              <a:t>Figure</a:t>
            </a:r>
            <a:endParaRPr lang="nb-NO" sz="1800" b="0" i="0" u="none" strike="noStrike" dirty="0">
              <a:solidFill>
                <a:srgbClr val="000000"/>
              </a:solidFill>
              <a:effectLst/>
              <a:latin typeface="Times New Roman" panose="02020603050405020304" pitchFamily="18" charset="0"/>
            </a:endParaRPr>
          </a:p>
          <a:p>
            <a:pPr marL="628650" lvl="1" indent="-171450">
              <a:buFont typeface="Arial" panose="020B0604020202020204" pitchFamily="34" charset="0"/>
              <a:buChar char="•"/>
            </a:pPr>
            <a:r>
              <a:rPr lang="nb-NO" sz="1800" b="0" i="0" u="none" strike="noStrike" dirty="0">
                <a:solidFill>
                  <a:srgbClr val="000000"/>
                </a:solidFill>
                <a:effectLst/>
                <a:latin typeface="Times New Roman" panose="02020603050405020304" pitchFamily="18" charset="0"/>
              </a:rPr>
              <a:t>Transparent Group, </a:t>
            </a:r>
            <a:r>
              <a:rPr lang="en-GB" sz="1800" dirty="0"/>
              <a:t>TG </a:t>
            </a:r>
            <a:r>
              <a:rPr lang="en-GB" sz="1800" dirty="0" err="1"/>
              <a:t>recived</a:t>
            </a:r>
            <a:r>
              <a:rPr lang="en-GB" sz="1800" dirty="0"/>
              <a:t> materials</a:t>
            </a:r>
          </a:p>
          <a:p>
            <a:pPr marL="628650" lvl="1" indent="-171450">
              <a:buFont typeface="Arial" panose="020B0604020202020204" pitchFamily="34" charset="0"/>
              <a:buChar char="•"/>
            </a:pPr>
            <a:r>
              <a:rPr lang="en-GB" sz="1800" dirty="0"/>
              <a:t>The opaque group, OG did not</a:t>
            </a:r>
            <a:endParaRPr lang="nb-NO" sz="1800" b="0" i="0" u="none" strike="noStrike" dirty="0">
              <a:solidFill>
                <a:srgbClr val="000000"/>
              </a:solidFill>
              <a:effectLst/>
              <a:latin typeface="Times New Roman" panose="02020603050405020304" pitchFamily="18" charset="0"/>
            </a:endParaRPr>
          </a:p>
          <a:p>
            <a:pPr marL="628650" lvl="1" indent="-171450">
              <a:buFont typeface="Arial" panose="020B0604020202020204" pitchFamily="34" charset="0"/>
              <a:buChar char="•"/>
            </a:pPr>
            <a:r>
              <a:rPr lang="nb-NO" sz="1800" b="0" i="0" u="none" strike="noStrike" dirty="0">
                <a:solidFill>
                  <a:srgbClr val="000000"/>
                </a:solidFill>
                <a:effectLst/>
                <a:latin typeface="Times New Roman" panose="02020603050405020304" pitchFamily="18" charset="0"/>
              </a:rPr>
              <a:t> a) </a:t>
            </a:r>
            <a:r>
              <a:rPr lang="nb-NO" sz="1800" b="0" i="0" u="none" strike="noStrike" dirty="0" err="1">
                <a:solidFill>
                  <a:srgbClr val="000000"/>
                </a:solidFill>
                <a:effectLst/>
                <a:latin typeface="Times New Roman" panose="02020603050405020304" pitchFamily="18" charset="0"/>
              </a:rPr>
              <a:t>top</a:t>
            </a:r>
            <a:r>
              <a:rPr lang="nb-NO" sz="1800" b="0" i="0" u="none" strike="noStrike" dirty="0">
                <a:solidFill>
                  <a:srgbClr val="000000"/>
                </a:solidFill>
                <a:effectLst/>
                <a:latin typeface="Times New Roman" panose="02020603050405020304" pitchFamily="18" charset="0"/>
              </a:rPr>
              <a:t> </a:t>
            </a:r>
            <a:r>
              <a:rPr lang="nb-NO" sz="1800" b="0" i="0" u="none" strike="noStrike" dirty="0" err="1">
                <a:solidFill>
                  <a:srgbClr val="000000"/>
                </a:solidFill>
                <a:effectLst/>
                <a:latin typeface="Times New Roman" panose="02020603050405020304" pitchFamily="18" charset="0"/>
              </a:rPr>
              <a:t>directional</a:t>
            </a:r>
            <a:r>
              <a:rPr lang="nb-NO" sz="1800" b="0" i="0" u="none" strike="noStrike" dirty="0">
                <a:solidFill>
                  <a:srgbClr val="000000"/>
                </a:solidFill>
                <a:effectLst/>
                <a:latin typeface="Times New Roman" panose="02020603050405020304" pitchFamily="18" charset="0"/>
              </a:rPr>
              <a:t>: </a:t>
            </a:r>
            <a:r>
              <a:rPr lang="nb-NO" sz="1800" b="0" i="0" u="none" strike="noStrike" dirty="0" err="1">
                <a:solidFill>
                  <a:srgbClr val="000000"/>
                </a:solidFill>
                <a:effectLst/>
                <a:latin typeface="Times New Roman" panose="02020603050405020304" pitchFamily="18" charset="0"/>
              </a:rPr>
              <a:t>reproduction</a:t>
            </a:r>
            <a:endParaRPr lang="nb-NO" sz="1800" b="0" i="0" u="none" strike="noStrike" dirty="0">
              <a:solidFill>
                <a:srgbClr val="000000"/>
              </a:solidFill>
              <a:effectLst/>
              <a:latin typeface="Times New Roman" panose="02020603050405020304" pitchFamily="18" charset="0"/>
            </a:endParaRPr>
          </a:p>
          <a:p>
            <a:pPr marL="628650" lvl="1" indent="-171450">
              <a:buFont typeface="Arial" panose="020B0604020202020204" pitchFamily="34" charset="0"/>
              <a:buChar char="•"/>
            </a:pPr>
            <a:r>
              <a:rPr lang="nb-NO" sz="1800" b="0" i="0" u="none" strike="noStrike" dirty="0">
                <a:solidFill>
                  <a:srgbClr val="000000"/>
                </a:solidFill>
                <a:effectLst/>
                <a:latin typeface="Times New Roman" panose="02020603050405020304" pitchFamily="18" charset="0"/>
              </a:rPr>
              <a:t>a)  </a:t>
            </a:r>
            <a:r>
              <a:rPr lang="nb-NO" sz="1800" b="0" i="0" u="none" strike="noStrike" dirty="0" err="1">
                <a:solidFill>
                  <a:srgbClr val="000000"/>
                </a:solidFill>
                <a:effectLst/>
                <a:latin typeface="Times New Roman" panose="02020603050405020304" pitchFamily="18" charset="0"/>
              </a:rPr>
              <a:t>bottom</a:t>
            </a:r>
            <a:r>
              <a:rPr lang="nb-NO" sz="1800" b="0" i="0" u="none" strike="noStrike" dirty="0">
                <a:solidFill>
                  <a:srgbClr val="000000"/>
                </a:solidFill>
                <a:effectLst/>
                <a:latin typeface="Times New Roman" panose="02020603050405020304" pitchFamily="18" charset="0"/>
              </a:rPr>
              <a:t>: </a:t>
            </a:r>
            <a:r>
              <a:rPr lang="nb-NO" sz="1800" b="0" i="0" u="none" strike="noStrike" dirty="0" err="1">
                <a:solidFill>
                  <a:srgbClr val="000000"/>
                </a:solidFill>
                <a:effectLst/>
                <a:latin typeface="Times New Roman" panose="02020603050405020304" pitchFamily="18" charset="0"/>
              </a:rPr>
              <a:t>exact</a:t>
            </a:r>
            <a:r>
              <a:rPr lang="nb-NO" sz="1800" b="0" i="0" u="none" strike="noStrike" dirty="0">
                <a:solidFill>
                  <a:srgbClr val="000000"/>
                </a:solidFill>
                <a:effectLst/>
                <a:latin typeface="Times New Roman" panose="02020603050405020304" pitchFamily="18" charset="0"/>
              </a:rPr>
              <a:t> </a:t>
            </a:r>
            <a:r>
              <a:rPr lang="nb-NO" sz="1800" b="0" i="0" u="none" strike="noStrike" dirty="0" err="1">
                <a:solidFill>
                  <a:srgbClr val="000000"/>
                </a:solidFill>
                <a:effectLst/>
                <a:latin typeface="Times New Roman" panose="02020603050405020304" pitchFamily="18" charset="0"/>
              </a:rPr>
              <a:t>reproduction</a:t>
            </a:r>
            <a:endParaRPr lang="nb-NO" sz="1800" b="0" i="0" u="none" strike="noStrike" dirty="0">
              <a:solidFill>
                <a:srgbClr val="000000"/>
              </a:solidFill>
              <a:effectLst/>
              <a:latin typeface="Times New Roman" panose="02020603050405020304" pitchFamily="18" charset="0"/>
            </a:endParaRPr>
          </a:p>
          <a:p>
            <a:pPr marL="628650" lvl="1" indent="-171450">
              <a:buFont typeface="Arial" panose="020B0604020202020204" pitchFamily="34" charset="0"/>
              <a:buChar char="•"/>
            </a:pPr>
            <a:r>
              <a:rPr lang="nb-NO" sz="1800" b="0" i="0" u="none" strike="noStrike" dirty="0">
                <a:solidFill>
                  <a:srgbClr val="000000"/>
                </a:solidFill>
                <a:effectLst/>
                <a:latin typeface="Times New Roman" panose="02020603050405020304" pitchFamily="18" charset="0"/>
              </a:rPr>
              <a:t>B) THE SAME BUT </a:t>
            </a:r>
            <a:r>
              <a:rPr lang="nb-NO" sz="1800" b="0" i="0" u="none" strike="noStrike" dirty="0" err="1">
                <a:solidFill>
                  <a:srgbClr val="000000"/>
                </a:solidFill>
                <a:effectLst/>
                <a:latin typeface="Times New Roman" panose="02020603050405020304" pitchFamily="18" charset="0"/>
              </a:rPr>
              <a:t>Success</a:t>
            </a:r>
            <a:r>
              <a:rPr lang="nb-NO" sz="1800" b="0" i="0" u="none" strike="noStrike" dirty="0">
                <a:solidFill>
                  <a:srgbClr val="000000"/>
                </a:solidFill>
                <a:effectLst/>
                <a:latin typeface="Times New Roman" panose="02020603050405020304" pitchFamily="18" charset="0"/>
              </a:rPr>
              <a:t> </a:t>
            </a:r>
            <a:r>
              <a:rPr lang="nb-NO" sz="1800" b="0" i="0" u="none" strike="noStrike" dirty="0" err="1">
                <a:solidFill>
                  <a:srgbClr val="000000"/>
                </a:solidFill>
                <a:effectLst/>
                <a:latin typeface="Times New Roman" panose="02020603050405020304" pitchFamily="18" charset="0"/>
              </a:rPr>
              <a:t>only</a:t>
            </a:r>
            <a:r>
              <a:rPr lang="nb-NO" sz="1800" b="0" i="0" u="none" strike="noStrike" dirty="0">
                <a:solidFill>
                  <a:srgbClr val="000000"/>
                </a:solidFill>
                <a:effectLst/>
                <a:latin typeface="Times New Roman" panose="02020603050405020304" pitchFamily="18" charset="0"/>
              </a:rPr>
              <a:t> </a:t>
            </a:r>
            <a:r>
              <a:rPr lang="nb-NO" sz="1800" b="0" i="0" u="none" strike="noStrike" dirty="0" err="1">
                <a:solidFill>
                  <a:srgbClr val="000000"/>
                </a:solidFill>
                <a:effectLst/>
                <a:latin typeface="Times New Roman" panose="02020603050405020304" pitchFamily="18" charset="0"/>
              </a:rPr>
              <a:t>when</a:t>
            </a:r>
            <a:r>
              <a:rPr lang="nb-NO" sz="1800" b="0" i="0" u="none" strike="noStrike" dirty="0">
                <a:solidFill>
                  <a:srgbClr val="000000"/>
                </a:solidFill>
                <a:effectLst/>
                <a:latin typeface="Times New Roman" panose="02020603050405020304" pitchFamily="18" charset="0"/>
              </a:rPr>
              <a:t> 95% </a:t>
            </a:r>
            <a:r>
              <a:rPr lang="nb-NO" sz="1800" b="0" i="0" u="none" strike="noStrike" dirty="0" err="1">
                <a:solidFill>
                  <a:srgbClr val="000000"/>
                </a:solidFill>
                <a:effectLst/>
                <a:latin typeface="Times New Roman" panose="02020603050405020304" pitchFamily="18" charset="0"/>
              </a:rPr>
              <a:t>of</a:t>
            </a:r>
            <a:r>
              <a:rPr lang="nb-NO" sz="1800" b="0" i="0" u="none" strike="noStrike" dirty="0">
                <a:solidFill>
                  <a:srgbClr val="000000"/>
                </a:solidFill>
                <a:effectLst/>
                <a:latin typeface="Times New Roman" panose="02020603050405020304" pitchFamily="18" charset="0"/>
              </a:rPr>
              <a:t> a </a:t>
            </a:r>
            <a:r>
              <a:rPr lang="nb-NO" sz="1800" b="0" i="0" u="none" strike="noStrike" dirty="0" err="1">
                <a:solidFill>
                  <a:srgbClr val="000000"/>
                </a:solidFill>
                <a:effectLst/>
                <a:latin typeface="Times New Roman" panose="02020603050405020304" pitchFamily="18" charset="0"/>
              </a:rPr>
              <a:t>teams’s</a:t>
            </a:r>
            <a:r>
              <a:rPr lang="nb-NO" sz="1800" b="0" i="0" u="none" strike="noStrike" dirty="0">
                <a:solidFill>
                  <a:srgbClr val="000000"/>
                </a:solidFill>
                <a:effectLst/>
                <a:latin typeface="Times New Roman" panose="02020603050405020304" pitchFamily="18" charset="0"/>
              </a:rPr>
              <a:t> </a:t>
            </a:r>
            <a:r>
              <a:rPr lang="nb-NO" sz="1800" b="0" i="0" u="none" strike="noStrike" dirty="0" err="1">
                <a:solidFill>
                  <a:srgbClr val="000000"/>
                </a:solidFill>
                <a:effectLst/>
                <a:latin typeface="Times New Roman" panose="02020603050405020304" pitchFamily="18" charset="0"/>
              </a:rPr>
              <a:t>models</a:t>
            </a:r>
            <a:r>
              <a:rPr lang="nb-NO" sz="1800" b="0" i="0" u="none" strike="noStrike" dirty="0">
                <a:solidFill>
                  <a:srgbClr val="000000"/>
                </a:solidFill>
                <a:effectLst/>
                <a:latin typeface="Times New Roman" panose="02020603050405020304" pitchFamily="18" charset="0"/>
              </a:rPr>
              <a:t> </a:t>
            </a:r>
            <a:r>
              <a:rPr lang="nb-NO" sz="1800" b="0" i="0" u="none" strike="noStrike" dirty="0" err="1">
                <a:solidFill>
                  <a:srgbClr val="000000"/>
                </a:solidFill>
                <a:effectLst/>
                <a:latin typeface="Times New Roman" panose="02020603050405020304" pitchFamily="18" charset="0"/>
              </a:rPr>
              <a:t>where</a:t>
            </a:r>
            <a:r>
              <a:rPr lang="nb-NO" sz="1800" b="0" i="0" u="none" strike="noStrike" dirty="0">
                <a:solidFill>
                  <a:srgbClr val="000000"/>
                </a:solidFill>
                <a:effectLst/>
                <a:latin typeface="Times New Roman" panose="02020603050405020304" pitchFamily="18" charset="0"/>
              </a:rPr>
              <a:t> </a:t>
            </a:r>
            <a:r>
              <a:rPr lang="nb-NO" sz="1800" b="0" i="0" u="none" strike="noStrike" dirty="0" err="1">
                <a:solidFill>
                  <a:srgbClr val="000000"/>
                </a:solidFill>
                <a:effectLst/>
                <a:latin typeface="Times New Roman" panose="02020603050405020304" pitchFamily="18" charset="0"/>
              </a:rPr>
              <a:t>successful</a:t>
            </a:r>
            <a:r>
              <a:rPr lang="nb-NO" sz="1800" b="0" i="0" u="none" strike="noStrike" dirty="0">
                <a:solidFill>
                  <a:srgbClr val="000000"/>
                </a:solidFill>
                <a:effectLst/>
                <a:latin typeface="Times New Roman" panose="02020603050405020304" pitchFamily="18" charset="0"/>
              </a:rPr>
              <a:t> </a:t>
            </a:r>
            <a:r>
              <a:rPr lang="nb-NO" sz="1800" b="0" i="0" u="none" strike="noStrike" dirty="0" err="1">
                <a:solidFill>
                  <a:srgbClr val="000000"/>
                </a:solidFill>
                <a:effectLst/>
                <a:latin typeface="Times New Roman" panose="02020603050405020304" pitchFamily="18" charset="0"/>
              </a:rPr>
              <a:t>reproductions</a:t>
            </a:r>
            <a:endParaRPr lang="nb-NO" sz="1800" b="0" i="0" u="none" strike="noStrike" dirty="0">
              <a:solidFill>
                <a:srgbClr val="000000"/>
              </a:solidFill>
              <a:effectLst/>
              <a:latin typeface="Times New Roman" panose="02020603050405020304" pitchFamily="18" charset="0"/>
            </a:endParaRPr>
          </a:p>
          <a:p>
            <a:pPr marL="628650" lvl="1" indent="-171450">
              <a:buFont typeface="Arial" panose="020B0604020202020204" pitchFamily="34" charset="0"/>
              <a:buChar char="•"/>
            </a:pPr>
            <a:r>
              <a:rPr lang="nb-NO" sz="1800" b="0" i="0" u="none" strike="noStrike" dirty="0">
                <a:solidFill>
                  <a:srgbClr val="000000"/>
                </a:solidFill>
                <a:effectLst/>
                <a:latin typeface="Times New Roman" panose="02020603050405020304" pitchFamily="18" charset="0"/>
              </a:rPr>
              <a:t>c)-d) </a:t>
            </a:r>
            <a:r>
              <a:rPr lang="nb-NO" sz="1800" b="0" i="0" u="none" strike="noStrike" dirty="0" err="1">
                <a:solidFill>
                  <a:srgbClr val="000000"/>
                </a:solidFill>
                <a:effectLst/>
                <a:latin typeface="Times New Roman" panose="02020603050405020304" pitchFamily="18" charset="0"/>
              </a:rPr>
              <a:t>binary</a:t>
            </a:r>
            <a:r>
              <a:rPr lang="nb-NO" sz="1800" b="0" i="0" u="none" strike="noStrike" dirty="0">
                <a:solidFill>
                  <a:srgbClr val="000000"/>
                </a:solidFill>
                <a:effectLst/>
                <a:latin typeface="Times New Roman" panose="02020603050405020304" pitchFamily="18" charset="0"/>
              </a:rPr>
              <a:t> </a:t>
            </a:r>
            <a:r>
              <a:rPr lang="nb-NO" sz="1800" b="0" i="0" u="none" strike="noStrike" dirty="0" err="1">
                <a:solidFill>
                  <a:srgbClr val="000000"/>
                </a:solidFill>
                <a:effectLst/>
                <a:latin typeface="Times New Roman" panose="02020603050405020304" pitchFamily="18" charset="0"/>
              </a:rPr>
              <a:t>labels</a:t>
            </a:r>
            <a:r>
              <a:rPr lang="nb-NO" sz="1800" b="0" i="0" u="none" strike="noStrike" dirty="0">
                <a:solidFill>
                  <a:srgbClr val="000000"/>
                </a:solidFill>
                <a:effectLst/>
                <a:latin typeface="Times New Roman" panose="02020603050405020304" pitchFamily="18" charset="0"/>
              </a:rPr>
              <a:t> </a:t>
            </a:r>
            <a:r>
              <a:rPr lang="nb-NO" sz="1800" b="0" i="0" u="none" strike="noStrike" dirty="0" err="1">
                <a:solidFill>
                  <a:srgbClr val="000000"/>
                </a:solidFill>
                <a:effectLst/>
                <a:latin typeface="Times New Roman" panose="02020603050405020304" pitchFamily="18" charset="0"/>
              </a:rPr>
              <a:t>of</a:t>
            </a:r>
            <a:r>
              <a:rPr lang="nb-NO" sz="1800" b="0" i="0" u="none" strike="noStrike" dirty="0">
                <a:solidFill>
                  <a:srgbClr val="000000"/>
                </a:solidFill>
                <a:effectLst/>
                <a:latin typeface="Times New Roman" panose="02020603050405020304" pitchFamily="18" charset="0"/>
              </a:rPr>
              <a:t> </a:t>
            </a:r>
            <a:r>
              <a:rPr lang="nb-NO" sz="1800" b="0" i="0" u="none" strike="noStrike" dirty="0" err="1">
                <a:solidFill>
                  <a:srgbClr val="000000"/>
                </a:solidFill>
                <a:effectLst/>
                <a:latin typeface="Times New Roman" panose="02020603050405020304" pitchFamily="18" charset="0"/>
              </a:rPr>
              <a:t>success</a:t>
            </a:r>
            <a:endParaRPr lang="nb-NO" sz="1800" b="0" i="0" u="none" strike="noStrike" dirty="0">
              <a:solidFill>
                <a:srgbClr val="000000"/>
              </a:solidFill>
              <a:effectLst/>
              <a:latin typeface="Times New Roman" panose="02020603050405020304" pitchFamily="18" charset="0"/>
            </a:endParaRPr>
          </a:p>
          <a:p>
            <a:pPr marL="171450" lvl="0" indent="-171450">
              <a:buFont typeface="Arial" panose="020B0604020202020204" pitchFamily="34" charset="0"/>
              <a:buChar char="•"/>
            </a:pPr>
            <a:r>
              <a:rPr lang="nb-NO" sz="1800" b="0" i="0" u="none" strike="noStrike" dirty="0" err="1">
                <a:solidFill>
                  <a:srgbClr val="000000"/>
                </a:solidFill>
                <a:effectLst/>
                <a:latin typeface="Times New Roman" panose="02020603050405020304" pitchFamily="18" charset="0"/>
              </a:rPr>
              <a:t>These</a:t>
            </a:r>
            <a:r>
              <a:rPr lang="nb-NO" sz="1800" b="0" i="0" u="none" strike="noStrike" dirty="0">
                <a:solidFill>
                  <a:srgbClr val="000000"/>
                </a:solidFill>
                <a:effectLst/>
                <a:latin typeface="Times New Roman" panose="02020603050405020304" pitchFamily="18" charset="0"/>
              </a:rPr>
              <a:t> </a:t>
            </a:r>
            <a:r>
              <a:rPr lang="nb-NO" sz="1800" b="0" i="0" u="none" strike="noStrike" dirty="0" err="1">
                <a:solidFill>
                  <a:srgbClr val="000000"/>
                </a:solidFill>
                <a:effectLst/>
                <a:latin typeface="Times New Roman" panose="02020603050405020304" pitchFamily="18" charset="0"/>
              </a:rPr>
              <a:t>results</a:t>
            </a:r>
            <a:r>
              <a:rPr lang="nb-NO" sz="1800" b="0" i="0" u="none" strike="noStrike" dirty="0">
                <a:solidFill>
                  <a:srgbClr val="000000"/>
                </a:solidFill>
                <a:effectLst/>
                <a:latin typeface="Times New Roman" panose="02020603050405020304" pitchFamily="18" charset="0"/>
              </a:rPr>
              <a:t> </a:t>
            </a:r>
            <a:r>
              <a:rPr lang="nb-NO" sz="1800" b="0" i="0" u="none" strike="noStrike" dirty="0" err="1">
                <a:solidFill>
                  <a:srgbClr val="000000"/>
                </a:solidFill>
                <a:effectLst/>
                <a:latin typeface="Times New Roman" panose="02020603050405020304" pitchFamily="18" charset="0"/>
              </a:rPr>
              <a:t>are</a:t>
            </a:r>
            <a:r>
              <a:rPr lang="nb-NO" sz="1800" b="0" i="0" u="none" strike="noStrike" dirty="0">
                <a:solidFill>
                  <a:srgbClr val="000000"/>
                </a:solidFill>
                <a:effectLst/>
                <a:latin typeface="Times New Roman" panose="02020603050405020304" pitchFamily="18" charset="0"/>
              </a:rPr>
              <a:t> </a:t>
            </a:r>
            <a:r>
              <a:rPr lang="nb-NO" sz="1800" b="0" i="0" u="none" strike="noStrike" dirty="0" err="1">
                <a:solidFill>
                  <a:srgbClr val="000000"/>
                </a:solidFill>
                <a:effectLst/>
                <a:latin typeface="Times New Roman" panose="02020603050405020304" pitchFamily="18" charset="0"/>
              </a:rPr>
              <a:t>promising</a:t>
            </a:r>
            <a:r>
              <a:rPr lang="nb-NO" sz="1800" b="0" i="0" u="none" strike="noStrike" dirty="0">
                <a:solidFill>
                  <a:srgbClr val="000000"/>
                </a:solidFill>
                <a:effectLst/>
                <a:latin typeface="Times New Roman" panose="02020603050405020304" pitchFamily="18" charset="0"/>
              </a:rPr>
              <a:t> for </a:t>
            </a:r>
            <a:r>
              <a:rPr lang="nb-NO" sz="1800" b="0" i="0" u="none" strike="noStrike" dirty="0" err="1">
                <a:solidFill>
                  <a:srgbClr val="000000"/>
                </a:solidFill>
                <a:effectLst/>
                <a:latin typeface="Times New Roman" panose="02020603050405020304" pitchFamily="18" charset="0"/>
              </a:rPr>
              <a:t>political</a:t>
            </a:r>
            <a:r>
              <a:rPr lang="nb-NO" sz="1800" b="0" i="0" u="none" strike="noStrike" dirty="0">
                <a:solidFill>
                  <a:srgbClr val="000000"/>
                </a:solidFill>
                <a:effectLst/>
                <a:latin typeface="Times New Roman" panose="02020603050405020304" pitchFamily="18" charset="0"/>
              </a:rPr>
              <a:t> </a:t>
            </a:r>
            <a:r>
              <a:rPr lang="nb-NO" sz="1800" b="0" i="0" u="none" strike="noStrike" dirty="0" err="1">
                <a:solidFill>
                  <a:srgbClr val="000000"/>
                </a:solidFill>
                <a:effectLst/>
                <a:latin typeface="Times New Roman" panose="02020603050405020304" pitchFamily="18" charset="0"/>
              </a:rPr>
              <a:t>sciences</a:t>
            </a:r>
            <a:r>
              <a:rPr lang="nb-NO" sz="1800" b="0" i="0" u="none" strike="noStrike" dirty="0">
                <a:solidFill>
                  <a:srgbClr val="000000"/>
                </a:solidFill>
                <a:effectLst/>
                <a:latin typeface="Times New Roman" panose="02020603050405020304" pitchFamily="18" charset="0"/>
              </a:rPr>
              <a:t>, </a:t>
            </a:r>
            <a:r>
              <a:rPr lang="nb-NO" sz="1800" b="0" i="0" u="none" strike="noStrike" dirty="0" err="1">
                <a:solidFill>
                  <a:srgbClr val="000000"/>
                </a:solidFill>
                <a:effectLst/>
                <a:latin typeface="Times New Roman" panose="02020603050405020304" pitchFamily="18" charset="0"/>
              </a:rPr>
              <a:t>but</a:t>
            </a:r>
            <a:r>
              <a:rPr lang="nb-NO" sz="1800" b="0" i="0" u="none" strike="noStrike" dirty="0">
                <a:solidFill>
                  <a:srgbClr val="000000"/>
                </a:solidFill>
                <a:effectLst/>
                <a:latin typeface="Times New Roman" panose="02020603050405020304" pitchFamily="18" charset="0"/>
              </a:rPr>
              <a:t> </a:t>
            </a:r>
            <a:r>
              <a:rPr lang="nb-NO" sz="1800" b="0" i="0" u="none" strike="noStrike" dirty="0" err="1">
                <a:solidFill>
                  <a:srgbClr val="000000"/>
                </a:solidFill>
                <a:effectLst/>
                <a:latin typeface="Times New Roman" panose="02020603050405020304" pitchFamily="18" charset="0"/>
              </a:rPr>
              <a:t>might</a:t>
            </a:r>
            <a:r>
              <a:rPr lang="nb-NO" sz="1800" b="0" i="0" u="none" strike="noStrike" dirty="0">
                <a:solidFill>
                  <a:srgbClr val="000000"/>
                </a:solidFill>
                <a:effectLst/>
                <a:latin typeface="Times New Roman" panose="02020603050405020304" pitchFamily="18" charset="0"/>
              </a:rPr>
              <a:t> </a:t>
            </a:r>
            <a:r>
              <a:rPr lang="nb-NO" sz="1800" b="0" i="0" u="none" strike="noStrike" dirty="0" err="1">
                <a:solidFill>
                  <a:srgbClr val="000000"/>
                </a:solidFill>
                <a:effectLst/>
                <a:latin typeface="Times New Roman" panose="02020603050405020304" pitchFamily="18" charset="0"/>
              </a:rPr>
              <a:t>also</a:t>
            </a:r>
            <a:r>
              <a:rPr lang="nb-NO" sz="1800" b="0" i="0" u="none" strike="noStrike" dirty="0">
                <a:solidFill>
                  <a:srgbClr val="000000"/>
                </a:solidFill>
                <a:effectLst/>
                <a:latin typeface="Times New Roman" panose="02020603050405020304" pitchFamily="18" charset="0"/>
              </a:rPr>
              <a:t> have to do </a:t>
            </a:r>
            <a:r>
              <a:rPr lang="nb-NO" sz="1800" b="0" i="0" u="none" strike="noStrike" dirty="0" err="1">
                <a:solidFill>
                  <a:srgbClr val="000000"/>
                </a:solidFill>
                <a:effectLst/>
                <a:latin typeface="Times New Roman" panose="02020603050405020304" pitchFamily="18" charset="0"/>
              </a:rPr>
              <a:t>with</a:t>
            </a:r>
            <a:r>
              <a:rPr lang="nb-NO" sz="1800" b="0" i="0" u="none" strike="noStrike" dirty="0">
                <a:solidFill>
                  <a:srgbClr val="000000"/>
                </a:solidFill>
                <a:effectLst/>
                <a:latin typeface="Times New Roman" panose="02020603050405020304" pitchFamily="18" charset="0"/>
              </a:rPr>
              <a:t> </a:t>
            </a:r>
            <a:r>
              <a:rPr lang="nb-NO" sz="1800" b="0" i="0" u="none" strike="noStrike" dirty="0" err="1">
                <a:solidFill>
                  <a:srgbClr val="000000"/>
                </a:solidFill>
                <a:effectLst/>
                <a:latin typeface="Times New Roman" panose="02020603050405020304" pitchFamily="18" charset="0"/>
              </a:rPr>
              <a:t>how</a:t>
            </a:r>
            <a:r>
              <a:rPr lang="nb-NO" sz="1800" b="0" i="0" u="none" strike="noStrike" dirty="0">
                <a:solidFill>
                  <a:srgbClr val="000000"/>
                </a:solidFill>
                <a:effectLst/>
                <a:latin typeface="Times New Roman" panose="02020603050405020304" pitchFamily="18" charset="0"/>
              </a:rPr>
              <a:t> </a:t>
            </a:r>
            <a:r>
              <a:rPr lang="nb-NO" sz="1800" b="0" i="0" u="none" strike="noStrike" dirty="0" err="1">
                <a:solidFill>
                  <a:srgbClr val="000000"/>
                </a:solidFill>
                <a:effectLst/>
                <a:latin typeface="Times New Roman" panose="02020603050405020304" pitchFamily="18" charset="0"/>
              </a:rPr>
              <a:t>easy</a:t>
            </a:r>
            <a:r>
              <a:rPr lang="nb-NO" sz="1800" b="0" i="0" u="none" strike="noStrike" dirty="0">
                <a:solidFill>
                  <a:srgbClr val="000000"/>
                </a:solidFill>
                <a:effectLst/>
                <a:latin typeface="Times New Roman" panose="02020603050405020304" pitchFamily="18" charset="0"/>
              </a:rPr>
              <a:t> it </a:t>
            </a:r>
            <a:r>
              <a:rPr lang="nb-NO" sz="1800" b="0" i="0" u="none" strike="noStrike" dirty="0" err="1">
                <a:solidFill>
                  <a:srgbClr val="000000"/>
                </a:solidFill>
                <a:effectLst/>
                <a:latin typeface="Times New Roman" panose="02020603050405020304" pitchFamily="18" charset="0"/>
              </a:rPr>
              <a:t>was</a:t>
            </a:r>
            <a:r>
              <a:rPr lang="nb-NO" sz="1800" b="0" i="0" u="none" strike="noStrike" dirty="0">
                <a:solidFill>
                  <a:srgbClr val="000000"/>
                </a:solidFill>
                <a:effectLst/>
                <a:latin typeface="Times New Roman" panose="02020603050405020304" pitchFamily="18" charset="0"/>
              </a:rPr>
              <a:t> to do </a:t>
            </a:r>
            <a:r>
              <a:rPr lang="nb-NO" sz="1800" b="0" i="0" u="none" strike="noStrike" dirty="0" err="1">
                <a:solidFill>
                  <a:srgbClr val="000000"/>
                </a:solidFill>
                <a:effectLst/>
                <a:latin typeface="Times New Roman" panose="02020603050405020304" pitchFamily="18" charset="0"/>
              </a:rPr>
              <a:t>the</a:t>
            </a:r>
            <a:r>
              <a:rPr lang="nb-NO" sz="1800" b="0" i="0" u="none" strike="noStrike" dirty="0">
                <a:solidFill>
                  <a:srgbClr val="000000"/>
                </a:solidFill>
                <a:effectLst/>
                <a:latin typeface="Times New Roman" panose="02020603050405020304" pitchFamily="18" charset="0"/>
              </a:rPr>
              <a:t> </a:t>
            </a:r>
            <a:r>
              <a:rPr lang="nb-NO" sz="1800" b="0" i="0" u="none" strike="noStrike" dirty="0" err="1">
                <a:solidFill>
                  <a:srgbClr val="000000"/>
                </a:solidFill>
                <a:effectLst/>
                <a:latin typeface="Times New Roman" panose="02020603050405020304" pitchFamily="18" charset="0"/>
              </a:rPr>
              <a:t>reprocutions</a:t>
            </a:r>
            <a:endParaRPr lang="nb-NO" sz="1800" b="0" i="0" u="none" strike="noStrike" dirty="0">
              <a:solidFill>
                <a:srgbClr val="000000"/>
              </a:solidFill>
              <a:effectLst/>
              <a:latin typeface="Times New Roman" panose="02020603050405020304" pitchFamily="18" charset="0"/>
            </a:endParaRPr>
          </a:p>
          <a:p>
            <a:pPr marL="171450" lvl="0" indent="-171450">
              <a:buFont typeface="Arial" panose="020B0604020202020204" pitchFamily="34" charset="0"/>
              <a:buChar char="•"/>
            </a:pPr>
            <a:r>
              <a:rPr lang="nb-NO" sz="1800" b="0" i="0" u="none" strike="noStrike" dirty="0" err="1">
                <a:solidFill>
                  <a:srgbClr val="000000"/>
                </a:solidFill>
                <a:effectLst/>
                <a:latin typeface="Times New Roman" panose="02020603050405020304" pitchFamily="18" charset="0"/>
              </a:rPr>
              <a:t>Either</a:t>
            </a:r>
            <a:r>
              <a:rPr lang="nb-NO" sz="1800" b="0" i="0" u="none" strike="noStrike" dirty="0">
                <a:solidFill>
                  <a:srgbClr val="000000"/>
                </a:solidFill>
                <a:effectLst/>
                <a:latin typeface="Times New Roman" panose="02020603050405020304" pitchFamily="18" charset="0"/>
              </a:rPr>
              <a:t> </a:t>
            </a:r>
            <a:r>
              <a:rPr lang="nb-NO" sz="1800" b="0" i="0" u="none" strike="noStrike" dirty="0" err="1">
                <a:solidFill>
                  <a:srgbClr val="000000"/>
                </a:solidFill>
                <a:effectLst/>
                <a:latin typeface="Times New Roman" panose="02020603050405020304" pitchFamily="18" charset="0"/>
              </a:rPr>
              <a:t>way</a:t>
            </a:r>
            <a:r>
              <a:rPr lang="nb-NO" sz="1800" b="0" i="0" u="none" strike="noStrike" dirty="0">
                <a:solidFill>
                  <a:srgbClr val="000000"/>
                </a:solidFill>
                <a:effectLst/>
                <a:latin typeface="Times New Roman" panose="02020603050405020304" pitchFamily="18" charset="0"/>
              </a:rPr>
              <a:t>, </a:t>
            </a:r>
            <a:r>
              <a:rPr lang="nb-NO" sz="1800" b="0" i="0" u="none" strike="noStrike" dirty="0" err="1">
                <a:solidFill>
                  <a:srgbClr val="000000"/>
                </a:solidFill>
                <a:effectLst/>
                <a:latin typeface="Times New Roman" panose="02020603050405020304" pitchFamily="18" charset="0"/>
              </a:rPr>
              <a:t>transparency</a:t>
            </a:r>
            <a:r>
              <a:rPr lang="nb-NO" sz="1800" b="0" i="0" u="none" strike="noStrike" dirty="0">
                <a:solidFill>
                  <a:srgbClr val="000000"/>
                </a:solidFill>
                <a:effectLst/>
                <a:latin typeface="Times New Roman" panose="02020603050405020304" pitchFamily="18" charset="0"/>
              </a:rPr>
              <a:t> </a:t>
            </a:r>
            <a:r>
              <a:rPr lang="nb-NO" sz="1800" b="0" i="0" u="none" strike="noStrike" dirty="0" err="1">
                <a:solidFill>
                  <a:srgbClr val="000000"/>
                </a:solidFill>
                <a:effectLst/>
                <a:latin typeface="Times New Roman" panose="02020603050405020304" pitchFamily="18" charset="0"/>
              </a:rPr>
              <a:t>plays</a:t>
            </a:r>
            <a:r>
              <a:rPr lang="nb-NO" sz="1800" b="0" i="0" u="none" strike="noStrike" dirty="0">
                <a:solidFill>
                  <a:srgbClr val="000000"/>
                </a:solidFill>
                <a:effectLst/>
                <a:latin typeface="Times New Roman" panose="02020603050405020304" pitchFamily="18" charset="0"/>
              </a:rPr>
              <a:t> a </a:t>
            </a:r>
            <a:r>
              <a:rPr lang="nb-NO" sz="1800" b="0" i="0" u="none" strike="noStrike" dirty="0" err="1">
                <a:solidFill>
                  <a:srgbClr val="000000"/>
                </a:solidFill>
                <a:effectLst/>
                <a:latin typeface="Times New Roman" panose="02020603050405020304" pitchFamily="18" charset="0"/>
              </a:rPr>
              <a:t>role</a:t>
            </a:r>
            <a:r>
              <a:rPr lang="nb-NO" sz="1800" b="0" i="0" u="none" strike="noStrike" dirty="0">
                <a:solidFill>
                  <a:srgbClr val="000000"/>
                </a:solidFill>
                <a:effectLst/>
                <a:latin typeface="Times New Roman" panose="02020603050405020304" pitchFamily="18" charset="0"/>
              </a:rPr>
              <a:t> and </a:t>
            </a:r>
            <a:r>
              <a:rPr lang="nb-NO" sz="1800" b="0" i="0" u="none" strike="noStrike" dirty="0" err="1">
                <a:solidFill>
                  <a:srgbClr val="000000"/>
                </a:solidFill>
                <a:effectLst/>
                <a:latin typeface="Times New Roman" panose="02020603050405020304" pitchFamily="18" charset="0"/>
              </a:rPr>
              <a:t>cut</a:t>
            </a:r>
            <a:r>
              <a:rPr lang="nb-NO" sz="1800" b="0" i="0" u="none" strike="noStrike" dirty="0">
                <a:solidFill>
                  <a:srgbClr val="000000"/>
                </a:solidFill>
                <a:effectLst/>
                <a:latin typeface="Times New Roman" panose="02020603050405020304" pitchFamily="18" charset="0"/>
              </a:rPr>
              <a:t> </a:t>
            </a:r>
            <a:r>
              <a:rPr lang="nb-NO" sz="1800" b="0" i="0" u="none" strike="noStrike" dirty="0" err="1">
                <a:solidFill>
                  <a:srgbClr val="000000"/>
                </a:solidFill>
                <a:effectLst/>
                <a:latin typeface="Times New Roman" panose="02020603050405020304" pitchFamily="18" charset="0"/>
              </a:rPr>
              <a:t>offs</a:t>
            </a:r>
            <a:r>
              <a:rPr lang="nb-NO" sz="1800" b="0" i="0" u="none" strike="noStrike" dirty="0">
                <a:solidFill>
                  <a:srgbClr val="000000"/>
                </a:solidFill>
                <a:effectLst/>
                <a:latin typeface="Times New Roman" panose="02020603050405020304" pitchFamily="18" charset="0"/>
              </a:rPr>
              <a:t> </a:t>
            </a:r>
            <a:r>
              <a:rPr lang="nb-NO" sz="1800" b="0" i="0" u="none" strike="noStrike" dirty="0" err="1">
                <a:solidFill>
                  <a:srgbClr val="000000"/>
                </a:solidFill>
                <a:effectLst/>
                <a:latin typeface="Times New Roman" panose="02020603050405020304" pitchFamily="18" charset="0"/>
              </a:rPr>
              <a:t>influence</a:t>
            </a:r>
            <a:r>
              <a:rPr lang="nb-NO" sz="1800" b="0" i="0" u="none" strike="noStrike" dirty="0">
                <a:solidFill>
                  <a:srgbClr val="000000"/>
                </a:solidFill>
                <a:effectLst/>
                <a:latin typeface="Times New Roman" panose="02020603050405020304" pitchFamily="18" charset="0"/>
              </a:rPr>
              <a:t> </a:t>
            </a:r>
            <a:r>
              <a:rPr lang="nb-NO" sz="1800" b="0" i="0" u="none" strike="noStrike" dirty="0" err="1">
                <a:solidFill>
                  <a:srgbClr val="000000"/>
                </a:solidFill>
                <a:effectLst/>
                <a:latin typeface="Times New Roman" panose="02020603050405020304" pitchFamily="18" charset="0"/>
              </a:rPr>
              <a:t>the</a:t>
            </a:r>
            <a:r>
              <a:rPr lang="nb-NO" sz="1800" b="0" i="0" u="none" strike="noStrike" dirty="0">
                <a:solidFill>
                  <a:srgbClr val="000000"/>
                </a:solidFill>
                <a:effectLst/>
                <a:latin typeface="Times New Roman" panose="02020603050405020304" pitchFamily="18" charset="0"/>
              </a:rPr>
              <a:t> </a:t>
            </a:r>
            <a:r>
              <a:rPr lang="nb-NO" sz="1800" b="0" i="0" u="none" strike="noStrike" dirty="0" err="1">
                <a:solidFill>
                  <a:srgbClr val="000000"/>
                </a:solidFill>
                <a:effectLst/>
                <a:latin typeface="Times New Roman" panose="02020603050405020304" pitchFamily="18" charset="0"/>
              </a:rPr>
              <a:t>way</a:t>
            </a:r>
            <a:r>
              <a:rPr lang="nb-NO" sz="1800" b="0" i="0" u="none" strike="noStrike" dirty="0">
                <a:solidFill>
                  <a:srgbClr val="000000"/>
                </a:solidFill>
                <a:effectLst/>
                <a:latin typeface="Times New Roman" panose="02020603050405020304" pitchFamily="18" charset="0"/>
              </a:rPr>
              <a:t> </a:t>
            </a:r>
            <a:r>
              <a:rPr lang="nb-NO" sz="1800" b="0" i="0" u="none" strike="noStrike" dirty="0" err="1">
                <a:solidFill>
                  <a:srgbClr val="000000"/>
                </a:solidFill>
                <a:effectLst/>
                <a:latin typeface="Times New Roman" panose="02020603050405020304" pitchFamily="18" charset="0"/>
              </a:rPr>
              <a:t>reproductions</a:t>
            </a:r>
            <a:r>
              <a:rPr lang="nb-NO" sz="1800" b="0" i="0" u="none" strike="noStrike" dirty="0">
                <a:solidFill>
                  <a:srgbClr val="000000"/>
                </a:solidFill>
                <a:effectLst/>
                <a:latin typeface="Times New Roman" panose="02020603050405020304" pitchFamily="18" charset="0"/>
              </a:rPr>
              <a:t> </a:t>
            </a:r>
            <a:r>
              <a:rPr lang="nb-NO" sz="1800" b="0" i="0" u="none" strike="noStrike" dirty="0" err="1">
                <a:solidFill>
                  <a:srgbClr val="000000"/>
                </a:solidFill>
                <a:effectLst/>
                <a:latin typeface="Times New Roman" panose="02020603050405020304" pitchFamily="18" charset="0"/>
              </a:rPr>
              <a:t>results</a:t>
            </a:r>
            <a:r>
              <a:rPr lang="nb-NO" sz="1800" b="0" i="0" u="none" strike="noStrike" dirty="0">
                <a:solidFill>
                  <a:srgbClr val="000000"/>
                </a:solidFill>
                <a:effectLst/>
                <a:latin typeface="Times New Roman" panose="02020603050405020304" pitchFamily="18" charset="0"/>
              </a:rPr>
              <a:t> </a:t>
            </a:r>
            <a:r>
              <a:rPr lang="nb-NO" sz="1800" b="0" i="0" u="none" strike="noStrike" dirty="0" err="1">
                <a:solidFill>
                  <a:srgbClr val="000000"/>
                </a:solidFill>
                <a:effectLst/>
                <a:latin typeface="Times New Roman" panose="02020603050405020304" pitchFamily="18" charset="0"/>
              </a:rPr>
              <a:t>are</a:t>
            </a:r>
            <a:r>
              <a:rPr lang="nb-NO" sz="1800" b="0" i="0" u="none" strike="noStrike" dirty="0">
                <a:solidFill>
                  <a:srgbClr val="000000"/>
                </a:solidFill>
                <a:effectLst/>
                <a:latin typeface="Times New Roman" panose="02020603050405020304" pitchFamily="18" charset="0"/>
              </a:rPr>
              <a:t> </a:t>
            </a:r>
            <a:r>
              <a:rPr lang="nb-NO" sz="1800" b="0" i="0" u="none" strike="noStrike" dirty="0" err="1">
                <a:solidFill>
                  <a:srgbClr val="000000"/>
                </a:solidFill>
                <a:effectLst/>
                <a:latin typeface="Times New Roman" panose="02020603050405020304" pitchFamily="18" charset="0"/>
              </a:rPr>
              <a:t>represented</a:t>
            </a:r>
            <a:endParaRPr lang="nb-NO" sz="1800" b="0" i="0" u="none" strike="noStrike" dirty="0">
              <a:solidFill>
                <a:srgbClr val="000000"/>
              </a:solidFill>
              <a:effectLst/>
              <a:latin typeface="Times New Roman" panose="02020603050405020304" pitchFamily="18" charset="0"/>
            </a:endParaRPr>
          </a:p>
          <a:p>
            <a:pPr marL="171450" lvl="0" indent="-171450">
              <a:buFont typeface="Arial" panose="020B0604020202020204" pitchFamily="34" charset="0"/>
              <a:buChar char="•"/>
            </a:pPr>
            <a:r>
              <a:rPr lang="nb-NO" sz="1800" b="0" i="0" u="none" strike="noStrike" dirty="0">
                <a:solidFill>
                  <a:srgbClr val="000000"/>
                </a:solidFill>
                <a:effectLst/>
                <a:latin typeface="Times New Roman" panose="02020603050405020304" pitchFamily="18" charset="0"/>
              </a:rPr>
              <a:t>This last </a:t>
            </a:r>
            <a:r>
              <a:rPr lang="nb-NO" sz="1800" b="0" i="0" u="none" strike="noStrike" dirty="0" err="1">
                <a:solidFill>
                  <a:srgbClr val="000000"/>
                </a:solidFill>
                <a:effectLst/>
                <a:latin typeface="Times New Roman" panose="02020603050405020304" pitchFamily="18" charset="0"/>
              </a:rPr>
              <a:t>point</a:t>
            </a:r>
            <a:r>
              <a:rPr lang="nb-NO" sz="1800" b="0" i="0" u="none" strike="noStrike" dirty="0">
                <a:solidFill>
                  <a:srgbClr val="000000"/>
                </a:solidFill>
                <a:effectLst/>
                <a:latin typeface="Times New Roman" panose="02020603050405020304" pitchFamily="18" charset="0"/>
              </a:rPr>
              <a:t> </a:t>
            </a:r>
            <a:r>
              <a:rPr lang="nb-NO" sz="1800" b="0" i="0" u="none" strike="noStrike" dirty="0" err="1">
                <a:solidFill>
                  <a:srgbClr val="000000"/>
                </a:solidFill>
                <a:effectLst/>
                <a:latin typeface="Times New Roman" panose="02020603050405020304" pitchFamily="18" charset="0"/>
              </a:rPr>
              <a:t>connects</a:t>
            </a:r>
            <a:r>
              <a:rPr lang="nb-NO" sz="1800" b="0" i="0" u="none" strike="noStrike" dirty="0">
                <a:solidFill>
                  <a:srgbClr val="000000"/>
                </a:solidFill>
                <a:effectLst/>
                <a:latin typeface="Times New Roman" panose="02020603050405020304" pitchFamily="18" charset="0"/>
              </a:rPr>
              <a:t> to a </a:t>
            </a:r>
            <a:r>
              <a:rPr lang="nb-NO" sz="1800" b="0" i="0" u="none" strike="noStrike" dirty="0" err="1">
                <a:solidFill>
                  <a:srgbClr val="000000"/>
                </a:solidFill>
                <a:effectLst/>
                <a:latin typeface="Times New Roman" panose="02020603050405020304" pitchFamily="18" charset="0"/>
              </a:rPr>
              <a:t>discussion</a:t>
            </a:r>
            <a:r>
              <a:rPr lang="nb-NO" sz="1800" b="0" i="0" u="none" strike="noStrike" dirty="0">
                <a:solidFill>
                  <a:srgbClr val="000000"/>
                </a:solidFill>
                <a:effectLst/>
                <a:latin typeface="Times New Roman" panose="02020603050405020304" pitchFamily="18" charset="0"/>
              </a:rPr>
              <a:t> </a:t>
            </a:r>
            <a:r>
              <a:rPr lang="nb-NO" sz="1800" b="0" i="0" u="none" strike="noStrike" dirty="0" err="1">
                <a:solidFill>
                  <a:srgbClr val="000000"/>
                </a:solidFill>
                <a:effectLst/>
                <a:latin typeface="Times New Roman" panose="02020603050405020304" pitchFamily="18" charset="0"/>
              </a:rPr>
              <a:t>on</a:t>
            </a:r>
            <a:r>
              <a:rPr lang="nb-NO" sz="1800" b="0" i="0" u="none" strike="noStrike" dirty="0">
                <a:solidFill>
                  <a:srgbClr val="000000"/>
                </a:solidFill>
                <a:effectLst/>
                <a:latin typeface="Times New Roman" panose="02020603050405020304" pitchFamily="18" charset="0"/>
              </a:rPr>
              <a:t> </a:t>
            </a:r>
            <a:r>
              <a:rPr lang="nb-NO" sz="1800" b="0" i="0" u="none" strike="noStrike" dirty="0" err="1">
                <a:solidFill>
                  <a:srgbClr val="000000"/>
                </a:solidFill>
                <a:effectLst/>
                <a:latin typeface="Times New Roman" panose="02020603050405020304" pitchFamily="18" charset="0"/>
              </a:rPr>
              <a:t>how</a:t>
            </a:r>
            <a:r>
              <a:rPr lang="nb-NO" sz="1800" b="0" i="0" u="none" strike="noStrike" dirty="0">
                <a:solidFill>
                  <a:srgbClr val="000000"/>
                </a:solidFill>
                <a:effectLst/>
                <a:latin typeface="Times New Roman" panose="02020603050405020304" pitchFamily="18" charset="0"/>
              </a:rPr>
              <a:t> to interpret </a:t>
            </a:r>
            <a:r>
              <a:rPr lang="nb-NO" sz="1800" b="0" i="0" u="none" strike="noStrike" dirty="0" err="1">
                <a:solidFill>
                  <a:srgbClr val="000000"/>
                </a:solidFill>
                <a:effectLst/>
                <a:latin typeface="Times New Roman" panose="02020603050405020304" pitchFamily="18" charset="0"/>
              </a:rPr>
              <a:t>replication</a:t>
            </a:r>
            <a:r>
              <a:rPr lang="nb-NO" sz="1800" b="0" i="0" u="none" strike="noStrike" dirty="0">
                <a:solidFill>
                  <a:srgbClr val="000000"/>
                </a:solidFill>
                <a:effectLst/>
                <a:latin typeface="Times New Roman" panose="02020603050405020304" pitchFamily="18" charset="0"/>
              </a:rPr>
              <a:t>, </a:t>
            </a:r>
            <a:r>
              <a:rPr lang="nb-NO" sz="1800" b="0" i="0" u="none" strike="noStrike" dirty="0" err="1">
                <a:solidFill>
                  <a:srgbClr val="000000"/>
                </a:solidFill>
                <a:effectLst/>
                <a:latin typeface="Times New Roman" panose="02020603050405020304" pitchFamily="18" charset="0"/>
              </a:rPr>
              <a:t>which</a:t>
            </a:r>
            <a:r>
              <a:rPr lang="nb-NO" sz="1800" b="0" i="0" u="none" strike="noStrike" dirty="0">
                <a:solidFill>
                  <a:srgbClr val="000000"/>
                </a:solidFill>
                <a:effectLst/>
                <a:latin typeface="Times New Roman" panose="02020603050405020304" pitchFamily="18" charset="0"/>
              </a:rPr>
              <a:t> </a:t>
            </a:r>
            <a:r>
              <a:rPr lang="nb-NO" sz="1800" b="0" i="0" u="none" strike="noStrike" dirty="0" err="1">
                <a:solidFill>
                  <a:srgbClr val="000000"/>
                </a:solidFill>
                <a:effectLst/>
                <a:latin typeface="Times New Roman" panose="02020603050405020304" pitchFamily="18" charset="0"/>
              </a:rPr>
              <a:t>applies</a:t>
            </a:r>
            <a:r>
              <a:rPr lang="nb-NO" sz="1800" b="0" i="0" u="none" strike="noStrike" dirty="0">
                <a:solidFill>
                  <a:srgbClr val="000000"/>
                </a:solidFill>
                <a:effectLst/>
                <a:latin typeface="Times New Roman" panose="02020603050405020304" pitchFamily="18" charset="0"/>
              </a:rPr>
              <a:t> </a:t>
            </a:r>
            <a:r>
              <a:rPr lang="nb-NO" sz="1800" b="0" i="0" u="none" strike="noStrike" dirty="0" err="1">
                <a:solidFill>
                  <a:srgbClr val="000000"/>
                </a:solidFill>
                <a:effectLst/>
                <a:latin typeface="Times New Roman" panose="02020603050405020304" pitchFamily="18" charset="0"/>
              </a:rPr>
              <a:t>here</a:t>
            </a:r>
            <a:r>
              <a:rPr lang="nb-NO" sz="1800" b="0" i="0" u="none" strike="noStrike" dirty="0">
                <a:solidFill>
                  <a:srgbClr val="000000"/>
                </a:solidFill>
                <a:effectLst/>
                <a:latin typeface="Times New Roman" panose="02020603050405020304" pitchFamily="18" charset="0"/>
              </a:rPr>
              <a:t> as </a:t>
            </a:r>
            <a:r>
              <a:rPr lang="nb-NO" sz="1800" b="0" i="0" u="none" strike="noStrike" dirty="0" err="1">
                <a:solidFill>
                  <a:srgbClr val="000000"/>
                </a:solidFill>
                <a:effectLst/>
                <a:latin typeface="Times New Roman" panose="02020603050405020304" pitchFamily="18" charset="0"/>
              </a:rPr>
              <a:t>well</a:t>
            </a:r>
            <a:r>
              <a:rPr lang="nb-NO" sz="1800" b="0" i="0" u="none" strike="noStrike" dirty="0">
                <a:solidFill>
                  <a:srgbClr val="000000"/>
                </a:solidFill>
                <a:effectLst/>
                <a:latin typeface="Times New Roman" panose="02020603050405020304" pitchFamily="18" charset="0"/>
              </a:rPr>
              <a:t> </a:t>
            </a:r>
          </a:p>
          <a:p>
            <a:pPr marL="628650" lvl="1" indent="-171450">
              <a:buFont typeface="Arial" panose="020B0604020202020204" pitchFamily="34" charset="0"/>
              <a:buChar char="•"/>
            </a:pPr>
            <a:r>
              <a:rPr lang="nb-NO" sz="1800" b="0" i="0" u="none" strike="noStrike" dirty="0" err="1">
                <a:solidFill>
                  <a:srgbClr val="000000"/>
                </a:solidFill>
                <a:effectLst/>
                <a:latin typeface="Times New Roman" panose="02020603050405020304" pitchFamily="18" charset="0"/>
              </a:rPr>
              <a:t>how</a:t>
            </a:r>
            <a:r>
              <a:rPr lang="nb-NO" sz="1800" b="0" i="0" u="none" strike="noStrike" dirty="0">
                <a:solidFill>
                  <a:srgbClr val="000000"/>
                </a:solidFill>
                <a:effectLst/>
                <a:latin typeface="Times New Roman" panose="02020603050405020304" pitchFamily="18" charset="0"/>
              </a:rPr>
              <a:t> </a:t>
            </a:r>
            <a:r>
              <a:rPr lang="nb-NO" sz="1800" b="0" i="0" u="none" strike="noStrike" dirty="0" err="1">
                <a:solidFill>
                  <a:srgbClr val="000000"/>
                </a:solidFill>
                <a:effectLst/>
                <a:latin typeface="Times New Roman" panose="02020603050405020304" pitchFamily="18" charset="0"/>
              </a:rPr>
              <a:t>exact</a:t>
            </a:r>
            <a:r>
              <a:rPr lang="nb-NO" sz="1800" b="0" i="0" u="none" strike="noStrike" dirty="0">
                <a:solidFill>
                  <a:srgbClr val="000000"/>
                </a:solidFill>
                <a:effectLst/>
                <a:latin typeface="Times New Roman" panose="02020603050405020304" pitchFamily="18" charset="0"/>
              </a:rPr>
              <a:t> </a:t>
            </a:r>
            <a:r>
              <a:rPr lang="nb-NO" sz="1800" b="0" i="0" u="none" strike="noStrike" dirty="0" err="1">
                <a:solidFill>
                  <a:srgbClr val="000000"/>
                </a:solidFill>
                <a:effectLst/>
                <a:latin typeface="Times New Roman" panose="02020603050405020304" pitchFamily="18" charset="0"/>
              </a:rPr>
              <a:t>should</a:t>
            </a:r>
            <a:r>
              <a:rPr lang="nb-NO" sz="1800" b="0" i="0" u="none" strike="noStrike" dirty="0">
                <a:solidFill>
                  <a:srgbClr val="000000"/>
                </a:solidFill>
                <a:effectLst/>
                <a:latin typeface="Times New Roman" panose="02020603050405020304" pitchFamily="18" charset="0"/>
              </a:rPr>
              <a:t> </a:t>
            </a:r>
            <a:r>
              <a:rPr lang="nb-NO" sz="1800" b="0" i="0" u="none" strike="noStrike" dirty="0" err="1">
                <a:solidFill>
                  <a:srgbClr val="000000"/>
                </a:solidFill>
                <a:effectLst/>
                <a:latin typeface="Times New Roman" panose="02020603050405020304" pitchFamily="18" charset="0"/>
              </a:rPr>
              <a:t>repetitions</a:t>
            </a:r>
            <a:r>
              <a:rPr lang="nb-NO" sz="1800" b="0" i="0" u="none" strike="noStrike" dirty="0">
                <a:solidFill>
                  <a:srgbClr val="000000"/>
                </a:solidFill>
                <a:effectLst/>
                <a:latin typeface="Times New Roman" panose="02020603050405020304" pitchFamily="18" charset="0"/>
              </a:rPr>
              <a:t> be </a:t>
            </a:r>
            <a:r>
              <a:rPr lang="nb-NO" sz="1800" b="0" i="0" u="none" strike="noStrike" dirty="0" err="1">
                <a:solidFill>
                  <a:srgbClr val="000000"/>
                </a:solidFill>
                <a:effectLst/>
                <a:latin typeface="Times New Roman" panose="02020603050405020304" pitchFamily="18" charset="0"/>
              </a:rPr>
              <a:t>labelled</a:t>
            </a:r>
            <a:r>
              <a:rPr lang="nb-NO" sz="1800" b="0" i="0" u="none" strike="noStrike" dirty="0">
                <a:solidFill>
                  <a:srgbClr val="000000"/>
                </a:solidFill>
                <a:effectLst/>
                <a:latin typeface="Times New Roman" panose="02020603050405020304" pitchFamily="18" charset="0"/>
              </a:rPr>
              <a:t> </a:t>
            </a:r>
            <a:r>
              <a:rPr lang="nb-NO" sz="1800" b="0" i="0" u="none" strike="noStrike" dirty="0" err="1">
                <a:solidFill>
                  <a:srgbClr val="000000"/>
                </a:solidFill>
                <a:effectLst/>
                <a:latin typeface="Times New Roman" panose="02020603050405020304" pitchFamily="18" charset="0"/>
              </a:rPr>
              <a:t>successful</a:t>
            </a:r>
            <a:r>
              <a:rPr lang="nb-NO" sz="1800" b="0" i="0" u="none" strike="noStrike" dirty="0">
                <a:solidFill>
                  <a:srgbClr val="000000"/>
                </a:solidFill>
                <a:effectLst/>
                <a:latin typeface="Times New Roman" panose="02020603050405020304" pitchFamily="18" charset="0"/>
              </a:rPr>
              <a:t>?</a:t>
            </a:r>
          </a:p>
          <a:p>
            <a:pPr marL="628650" lvl="1" indent="-171450">
              <a:buFont typeface="Arial" panose="020B0604020202020204" pitchFamily="34" charset="0"/>
              <a:buChar char="•"/>
            </a:pPr>
            <a:r>
              <a:rPr lang="nb-NO" sz="1800" b="0" i="0" u="none" strike="noStrike" dirty="0" err="1">
                <a:solidFill>
                  <a:srgbClr val="000000"/>
                </a:solidFill>
                <a:effectLst/>
                <a:latin typeface="Times New Roman" panose="02020603050405020304" pitchFamily="18" charset="0"/>
              </a:rPr>
              <a:t>Can</a:t>
            </a:r>
            <a:r>
              <a:rPr lang="nb-NO" sz="1800" b="0" i="0" u="none" strike="noStrike" dirty="0">
                <a:solidFill>
                  <a:srgbClr val="000000"/>
                </a:solidFill>
                <a:effectLst/>
                <a:latin typeface="Times New Roman" panose="02020603050405020304" pitchFamily="18" charset="0"/>
              </a:rPr>
              <a:t> </a:t>
            </a:r>
            <a:r>
              <a:rPr lang="nb-NO" sz="1800" b="0" i="0" u="none" strike="noStrike" dirty="0" err="1">
                <a:solidFill>
                  <a:srgbClr val="000000"/>
                </a:solidFill>
                <a:effectLst/>
                <a:latin typeface="Times New Roman" panose="02020603050405020304" pitchFamily="18" charset="0"/>
              </a:rPr>
              <a:t>we</a:t>
            </a:r>
            <a:r>
              <a:rPr lang="nb-NO" sz="1800" b="0" i="0" u="none" strike="noStrike" dirty="0">
                <a:solidFill>
                  <a:srgbClr val="000000"/>
                </a:solidFill>
                <a:effectLst/>
                <a:latin typeface="Times New Roman" panose="02020603050405020304" pitchFamily="18" charset="0"/>
              </a:rPr>
              <a:t> </a:t>
            </a:r>
            <a:r>
              <a:rPr lang="nb-NO" sz="1800" b="0" i="0" u="none" strike="noStrike" dirty="0" err="1">
                <a:solidFill>
                  <a:srgbClr val="000000"/>
                </a:solidFill>
                <a:effectLst/>
                <a:latin typeface="Times New Roman" panose="02020603050405020304" pitchFamily="18" charset="0"/>
              </a:rPr>
              <a:t>even</a:t>
            </a:r>
            <a:r>
              <a:rPr lang="nb-NO" sz="1800" b="0" i="0" u="none" strike="noStrike" dirty="0">
                <a:solidFill>
                  <a:srgbClr val="000000"/>
                </a:solidFill>
                <a:effectLst/>
                <a:latin typeface="Times New Roman" panose="02020603050405020304" pitchFamily="18" charset="0"/>
              </a:rPr>
              <a:t> </a:t>
            </a:r>
            <a:r>
              <a:rPr lang="nb-NO" sz="1800" b="0" i="0" u="none" strike="noStrike" dirty="0" err="1">
                <a:solidFill>
                  <a:srgbClr val="000000"/>
                </a:solidFill>
                <a:effectLst/>
                <a:latin typeface="Times New Roman" panose="02020603050405020304" pitchFamily="18" charset="0"/>
              </a:rPr>
              <a:t>use</a:t>
            </a:r>
            <a:r>
              <a:rPr lang="nb-NO" sz="1800" b="0" i="0" u="none" strike="noStrike" dirty="0">
                <a:solidFill>
                  <a:srgbClr val="000000"/>
                </a:solidFill>
                <a:effectLst/>
                <a:latin typeface="Times New Roman" panose="02020603050405020304" pitchFamily="18" charset="0"/>
              </a:rPr>
              <a:t> </a:t>
            </a:r>
            <a:r>
              <a:rPr lang="nb-NO" sz="1800" b="0" i="0" u="none" strike="noStrike" dirty="0" err="1">
                <a:solidFill>
                  <a:srgbClr val="000000"/>
                </a:solidFill>
                <a:effectLst/>
                <a:latin typeface="Times New Roman" panose="02020603050405020304" pitchFamily="18" charset="0"/>
              </a:rPr>
              <a:t>binary</a:t>
            </a:r>
            <a:r>
              <a:rPr lang="nb-NO" sz="1800" b="0" i="0" u="none" strike="noStrike" dirty="0">
                <a:solidFill>
                  <a:srgbClr val="000000"/>
                </a:solidFill>
                <a:effectLst/>
                <a:latin typeface="Times New Roman" panose="02020603050405020304" pitchFamily="18" charset="0"/>
              </a:rPr>
              <a:t> </a:t>
            </a:r>
            <a:r>
              <a:rPr lang="nb-NO" sz="1800" b="0" i="0" u="none" strike="noStrike" dirty="0" err="1">
                <a:solidFill>
                  <a:srgbClr val="000000"/>
                </a:solidFill>
                <a:effectLst/>
                <a:latin typeface="Times New Roman" panose="02020603050405020304" pitchFamily="18" charset="0"/>
              </a:rPr>
              <a:t>categories</a:t>
            </a:r>
            <a:r>
              <a:rPr lang="nb-NO" sz="1800" b="0" i="0" u="none" strike="noStrike" dirty="0">
                <a:solidFill>
                  <a:srgbClr val="000000"/>
                </a:solidFill>
                <a:effectLst/>
                <a:latin typeface="Times New Roman" panose="02020603050405020304" pitchFamily="18" charset="0"/>
              </a:rPr>
              <a:t> </a:t>
            </a:r>
            <a:r>
              <a:rPr lang="nb-NO" sz="1800" b="0" i="0" u="none" strike="noStrike" dirty="0" err="1">
                <a:solidFill>
                  <a:srgbClr val="000000"/>
                </a:solidFill>
                <a:effectLst/>
                <a:latin typeface="Times New Roman" panose="02020603050405020304" pitchFamily="18" charset="0"/>
              </a:rPr>
              <a:t>of</a:t>
            </a:r>
            <a:r>
              <a:rPr lang="nb-NO" sz="1800" b="0" i="0" u="none" strike="noStrike" dirty="0">
                <a:solidFill>
                  <a:srgbClr val="000000"/>
                </a:solidFill>
                <a:effectLst/>
                <a:latin typeface="Times New Roman" panose="02020603050405020304" pitchFamily="18" charset="0"/>
              </a:rPr>
              <a:t> </a:t>
            </a:r>
            <a:r>
              <a:rPr lang="nb-NO" sz="1800" b="0" i="0" u="none" strike="noStrike" dirty="0" err="1">
                <a:solidFill>
                  <a:srgbClr val="000000"/>
                </a:solidFill>
                <a:effectLst/>
                <a:latin typeface="Times New Roman" panose="02020603050405020304" pitchFamily="18" charset="0"/>
              </a:rPr>
              <a:t>success</a:t>
            </a:r>
            <a:r>
              <a:rPr lang="nb-NO" sz="1800" b="0" i="0" u="none" strike="noStrike" dirty="0">
                <a:solidFill>
                  <a:srgbClr val="000000"/>
                </a:solidFill>
                <a:effectLst/>
                <a:latin typeface="Times New Roman" panose="02020603050405020304" pitchFamily="18" charset="0"/>
              </a:rPr>
              <a:t>?</a:t>
            </a:r>
            <a:endParaRPr lang="en-GB" sz="1800" b="0" i="0" u="none" strike="noStrike" dirty="0">
              <a:solidFill>
                <a:srgbClr val="000000"/>
              </a:solidFill>
              <a:effectLst/>
              <a:latin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A91F661D-6737-7B42-A375-3E9BCD8BDFDE}" type="slidenum">
              <a:rPr lang="en-NO" smtClean="0"/>
              <a:t>25</a:t>
            </a:fld>
            <a:endParaRPr lang="en-NO"/>
          </a:p>
        </p:txBody>
      </p:sp>
    </p:spTree>
    <p:extLst>
      <p:ext uri="{BB962C8B-B14F-4D97-AF65-F5344CB8AC3E}">
        <p14:creationId xmlns:p14="http://schemas.microsoft.com/office/powerpoint/2010/main" val="353463737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nb-NO" dirty="0"/>
              <a:t>A final </a:t>
            </a:r>
            <a:r>
              <a:rPr lang="nb-NO" dirty="0" err="1"/>
              <a:t>point</a:t>
            </a:r>
            <a:r>
              <a:rPr lang="nb-NO" dirty="0"/>
              <a:t> </a:t>
            </a:r>
            <a:r>
              <a:rPr lang="nb-NO" dirty="0" err="1"/>
              <a:t>of</a:t>
            </a:r>
            <a:r>
              <a:rPr lang="nb-NO" dirty="0"/>
              <a:t> </a:t>
            </a:r>
            <a:r>
              <a:rPr lang="nb-NO" dirty="0" err="1"/>
              <a:t>the</a:t>
            </a:r>
            <a:r>
              <a:rPr lang="nb-NO" dirty="0"/>
              <a:t> </a:t>
            </a:r>
            <a:r>
              <a:rPr lang="nb-NO" dirty="0" err="1"/>
              <a:t>paper</a:t>
            </a:r>
            <a:r>
              <a:rPr lang="nb-NO" dirty="0"/>
              <a:t> is </a:t>
            </a:r>
            <a:r>
              <a:rPr lang="nb-NO" dirty="0" err="1"/>
              <a:t>that</a:t>
            </a:r>
            <a:r>
              <a:rPr lang="nb-NO" dirty="0"/>
              <a:t> </a:t>
            </a:r>
            <a:r>
              <a:rPr lang="nb-NO" dirty="0" err="1"/>
              <a:t>reproducers</a:t>
            </a:r>
            <a:r>
              <a:rPr lang="nb-NO" dirty="0"/>
              <a:t> </a:t>
            </a:r>
            <a:r>
              <a:rPr lang="nb-NO" dirty="0" err="1"/>
              <a:t>can</a:t>
            </a:r>
            <a:r>
              <a:rPr lang="nb-NO" dirty="0"/>
              <a:t> make </a:t>
            </a:r>
            <a:r>
              <a:rPr lang="nb-NO" dirty="0" err="1"/>
              <a:t>mistakes</a:t>
            </a:r>
            <a:endParaRPr lang="nb-NO" dirty="0"/>
          </a:p>
          <a:p>
            <a:pPr marL="171450" indent="-171450">
              <a:buFont typeface="Arial" panose="020B0604020202020204" pitchFamily="34" charset="0"/>
              <a:buChar char="•"/>
            </a:pPr>
            <a:r>
              <a:rPr lang="nb-NO" dirty="0"/>
              <a:t>One bar per </a:t>
            </a:r>
            <a:r>
              <a:rPr lang="nb-NO" dirty="0" err="1"/>
              <a:t>reproduction</a:t>
            </a:r>
            <a:r>
              <a:rPr lang="nb-NO" dirty="0"/>
              <a:t> team</a:t>
            </a:r>
          </a:p>
          <a:p>
            <a:pPr marL="171450" indent="-171450">
              <a:buFont typeface="Arial" panose="020B0604020202020204" pitchFamily="34" charset="0"/>
              <a:buChar char="•"/>
            </a:pPr>
            <a:r>
              <a:rPr lang="nb-NO" dirty="0" err="1"/>
              <a:t>Number</a:t>
            </a:r>
            <a:r>
              <a:rPr lang="nb-NO" dirty="0"/>
              <a:t> </a:t>
            </a:r>
            <a:r>
              <a:rPr lang="nb-NO" dirty="0" err="1"/>
              <a:t>of</a:t>
            </a:r>
            <a:r>
              <a:rPr lang="nb-NO" dirty="0"/>
              <a:t> </a:t>
            </a:r>
            <a:r>
              <a:rPr lang="nb-NO" dirty="0" err="1"/>
              <a:t>errors</a:t>
            </a:r>
            <a:r>
              <a:rPr lang="nb-NO" dirty="0"/>
              <a:t> </a:t>
            </a:r>
            <a:r>
              <a:rPr lang="nb-NO" dirty="0" err="1"/>
              <a:t>on</a:t>
            </a:r>
            <a:r>
              <a:rPr lang="nb-NO" dirty="0"/>
              <a:t> y-</a:t>
            </a:r>
            <a:r>
              <a:rPr lang="nb-NO" dirty="0" err="1"/>
              <a:t>axis</a:t>
            </a:r>
            <a:endParaRPr lang="nb-NO" dirty="0"/>
          </a:p>
          <a:p>
            <a:pPr marL="171450" indent="-171450">
              <a:buFont typeface="Arial" panose="020B0604020202020204" pitchFamily="34" charset="0"/>
              <a:buChar char="•"/>
            </a:pPr>
            <a:r>
              <a:rPr lang="nb-NO" dirty="0" err="1"/>
              <a:t>These</a:t>
            </a:r>
            <a:r>
              <a:rPr lang="nb-NO" dirty="0"/>
              <a:t> </a:t>
            </a:r>
            <a:r>
              <a:rPr lang="nb-NO" dirty="0" err="1"/>
              <a:t>mistakes</a:t>
            </a:r>
            <a:r>
              <a:rPr lang="nb-NO" dirty="0"/>
              <a:t> or </a:t>
            </a:r>
            <a:r>
              <a:rPr lang="nb-NO" dirty="0" err="1"/>
              <a:t>errors</a:t>
            </a:r>
            <a:r>
              <a:rPr lang="nb-NO" dirty="0"/>
              <a:t> </a:t>
            </a:r>
            <a:r>
              <a:rPr lang="nb-NO" dirty="0" err="1"/>
              <a:t>can</a:t>
            </a:r>
            <a:r>
              <a:rPr lang="nb-NO" dirty="0"/>
              <a:t> have </a:t>
            </a:r>
            <a:r>
              <a:rPr lang="nb-NO" dirty="0" err="1"/>
              <a:t>various</a:t>
            </a:r>
            <a:r>
              <a:rPr lang="nb-NO" dirty="0"/>
              <a:t> </a:t>
            </a:r>
            <a:r>
              <a:rPr lang="nb-NO" dirty="0" err="1"/>
              <a:t>sources</a:t>
            </a:r>
            <a:endParaRPr lang="nb-NO" dirty="0"/>
          </a:p>
          <a:p>
            <a:pPr marL="171450" indent="-171450">
              <a:buFont typeface="Arial" panose="020B0604020202020204" pitchFamily="34" charset="0"/>
              <a:buChar char="•"/>
            </a:pPr>
            <a:r>
              <a:rPr lang="nb-NO" dirty="0"/>
              <a:t>Point is: </a:t>
            </a:r>
            <a:r>
              <a:rPr lang="nb-NO" dirty="0" err="1"/>
              <a:t>reproduction</a:t>
            </a:r>
            <a:r>
              <a:rPr lang="nb-NO" dirty="0"/>
              <a:t> rates </a:t>
            </a:r>
            <a:r>
              <a:rPr lang="nb-NO" dirty="0" err="1"/>
              <a:t>contain</a:t>
            </a:r>
            <a:r>
              <a:rPr lang="nb-NO" dirty="0"/>
              <a:t> </a:t>
            </a:r>
            <a:r>
              <a:rPr lang="nb-NO" dirty="0" err="1"/>
              <a:t>some</a:t>
            </a:r>
            <a:r>
              <a:rPr lang="nb-NO" dirty="0"/>
              <a:t> </a:t>
            </a:r>
            <a:r>
              <a:rPr lang="nb-NO" dirty="0" err="1"/>
              <a:t>level</a:t>
            </a:r>
            <a:r>
              <a:rPr lang="nb-NO" dirty="0"/>
              <a:t> </a:t>
            </a:r>
            <a:r>
              <a:rPr lang="nb-NO" dirty="0" err="1"/>
              <a:t>of</a:t>
            </a:r>
            <a:r>
              <a:rPr lang="nb-NO" dirty="0"/>
              <a:t> </a:t>
            </a:r>
            <a:r>
              <a:rPr lang="nb-NO" dirty="0" err="1"/>
              <a:t>noise</a:t>
            </a:r>
            <a:r>
              <a:rPr lang="nb-NO" dirty="0"/>
              <a:t> / </a:t>
            </a:r>
            <a:r>
              <a:rPr lang="nb-NO" dirty="0" err="1"/>
              <a:t>they</a:t>
            </a:r>
            <a:r>
              <a:rPr lang="nb-NO" dirty="0"/>
              <a:t> </a:t>
            </a:r>
            <a:r>
              <a:rPr lang="nb-NO" dirty="0" err="1"/>
              <a:t>are</a:t>
            </a:r>
            <a:r>
              <a:rPr lang="nb-NO" dirty="0"/>
              <a:t> not 100% </a:t>
            </a:r>
            <a:r>
              <a:rPr lang="nb-NO" dirty="0" err="1"/>
              <a:t>reflecting</a:t>
            </a:r>
            <a:r>
              <a:rPr lang="nb-NO" dirty="0"/>
              <a:t> </a:t>
            </a:r>
            <a:r>
              <a:rPr lang="nb-NO" dirty="0" err="1"/>
              <a:t>the</a:t>
            </a:r>
            <a:r>
              <a:rPr lang="nb-NO" dirty="0"/>
              <a:t> true </a:t>
            </a:r>
            <a:r>
              <a:rPr lang="nb-NO" dirty="0" err="1"/>
              <a:t>reproducibility</a:t>
            </a:r>
            <a:endParaRPr lang="nb-NO" dirty="0"/>
          </a:p>
        </p:txBody>
      </p:sp>
      <p:sp>
        <p:nvSpPr>
          <p:cNvPr id="4" name="Slide Number Placeholder 3"/>
          <p:cNvSpPr>
            <a:spLocks noGrp="1"/>
          </p:cNvSpPr>
          <p:nvPr>
            <p:ph type="sldNum" sz="quarter" idx="5"/>
          </p:nvPr>
        </p:nvSpPr>
        <p:spPr/>
        <p:txBody>
          <a:bodyPr/>
          <a:lstStyle/>
          <a:p>
            <a:fld id="{A91F661D-6737-7B42-A375-3E9BCD8BDFDE}" type="slidenum">
              <a:rPr lang="en-NO" smtClean="0"/>
              <a:t>26</a:t>
            </a:fld>
            <a:endParaRPr lang="en-NO"/>
          </a:p>
        </p:txBody>
      </p:sp>
    </p:spTree>
    <p:extLst>
      <p:ext uri="{BB962C8B-B14F-4D97-AF65-F5344CB8AC3E}">
        <p14:creationId xmlns:p14="http://schemas.microsoft.com/office/powerpoint/2010/main" val="329907649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A more computational way to assess effects in a body of literature where we are worried of publication bias, is a technique called multiverse or specification curve analysis</a:t>
            </a:r>
          </a:p>
          <a:p>
            <a:pPr marL="628650" lvl="1" indent="-171450">
              <a:buFont typeface="Arial" panose="020B0604020202020204" pitchFamily="34" charset="0"/>
              <a:buChar char="•"/>
            </a:pPr>
            <a:r>
              <a:rPr lang="en-GB" dirty="0"/>
              <a:t>Publication bias refers to a misrepresentation of the direction of evidence. For example, by selectively reporting only significant findings, it might appear like there is an effect, which is however a null effect in reality, when consider the even larger number of non-significant findings</a:t>
            </a:r>
          </a:p>
          <a:p>
            <a:pPr marL="628650" lvl="1" indent="-171450">
              <a:buFont typeface="Arial" panose="020B0604020202020204" pitchFamily="34" charset="0"/>
              <a:buChar char="•"/>
            </a:pPr>
            <a:r>
              <a:rPr lang="en-GB" dirty="0"/>
              <a:t>Multiverse analysis refers to a technique where many plausible analytic paths are defined and then executed which translates to estimating many models and their coefficients</a:t>
            </a:r>
          </a:p>
          <a:p>
            <a:pPr marL="628650" lvl="1" indent="-171450">
              <a:buFont typeface="Arial" panose="020B0604020202020204" pitchFamily="34" charset="0"/>
              <a:buChar char="•"/>
            </a:pPr>
            <a:r>
              <a:rPr lang="en-GB" dirty="0"/>
              <a:t>You can imagine that the blocks here are out variables and the different ways of combining them to build a tower represent the different analytic choices a researcher can make</a:t>
            </a:r>
          </a:p>
          <a:p>
            <a:pPr marL="628650" lvl="1" indent="-171450">
              <a:buFont typeface="Arial" panose="020B0604020202020204" pitchFamily="34" charset="0"/>
              <a:buChar char="•"/>
            </a:pPr>
            <a:r>
              <a:rPr lang="en-GB" dirty="0"/>
              <a:t>By estimating many effects, they can then be assessed in terms of their variability, etc.</a:t>
            </a:r>
          </a:p>
          <a:p>
            <a:pPr marL="171450" indent="-171450">
              <a:buFont typeface="Arial" panose="020B0604020202020204" pitchFamily="34" charset="0"/>
              <a:buChar char="•"/>
            </a:pPr>
            <a:endParaRPr lang="en-GB" dirty="0"/>
          </a:p>
          <a:p>
            <a:endParaRPr lang="en-GB" dirty="0"/>
          </a:p>
        </p:txBody>
      </p:sp>
      <p:sp>
        <p:nvSpPr>
          <p:cNvPr id="4" name="Slide Number Placeholder 3"/>
          <p:cNvSpPr>
            <a:spLocks noGrp="1"/>
          </p:cNvSpPr>
          <p:nvPr>
            <p:ph type="sldNum" sz="quarter" idx="5"/>
          </p:nvPr>
        </p:nvSpPr>
        <p:spPr/>
        <p:txBody>
          <a:bodyPr/>
          <a:lstStyle/>
          <a:p>
            <a:fld id="{A91F661D-6737-7B42-A375-3E9BCD8BDFDE}" type="slidenum">
              <a:rPr lang="en-NO" smtClean="0"/>
              <a:t>27</a:t>
            </a:fld>
            <a:endParaRPr lang="en-NO"/>
          </a:p>
        </p:txBody>
      </p:sp>
    </p:spTree>
    <p:extLst>
      <p:ext uri="{BB962C8B-B14F-4D97-AF65-F5344CB8AC3E}">
        <p14:creationId xmlns:p14="http://schemas.microsoft.com/office/powerpoint/2010/main" val="18677347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For example, </a:t>
            </a:r>
            <a:r>
              <a:rPr lang="en-GB" dirty="0" err="1"/>
              <a:t>Orban</a:t>
            </a:r>
            <a:r>
              <a:rPr lang="en-GB" dirty="0"/>
              <a:t> and Przybylski (spoken: </a:t>
            </a:r>
            <a:r>
              <a:rPr lang="en-GB" dirty="0" err="1"/>
              <a:t>shibilsky</a:t>
            </a:r>
            <a:r>
              <a:rPr lang="en-GB" dirty="0"/>
              <a:t>) wanted to look at the influence of digital technology use on well-being among adolescents</a:t>
            </a:r>
          </a:p>
          <a:p>
            <a:pPr marL="171450" indent="-171450">
              <a:buFont typeface="Arial" panose="020B0604020202020204" pitchFamily="34" charset="0"/>
              <a:buChar char="•"/>
            </a:pPr>
            <a:r>
              <a:rPr lang="en-GB" dirty="0"/>
              <a:t>The literature reported small effects and at times unclear analysis strategies [which let suspect selective reporting, data massaging, etc.]</a:t>
            </a:r>
          </a:p>
          <a:p>
            <a:pPr marL="171450" indent="-171450">
              <a:buFont typeface="Arial" panose="020B0604020202020204" pitchFamily="34" charset="0"/>
              <a:buChar char="•"/>
            </a:pPr>
            <a:r>
              <a:rPr lang="en-GB" dirty="0"/>
              <a:t>To give the problem a fair shot, Amy and Andrew looked at three large-scale social datasets (total n = 355,358) using</a:t>
            </a:r>
          </a:p>
          <a:p>
            <a:pPr marL="171450" indent="-171450">
              <a:buFont typeface="Arial" panose="020B0604020202020204" pitchFamily="34" charset="0"/>
              <a:buChar char="•"/>
            </a:pPr>
            <a:r>
              <a:rPr lang="en-GB" dirty="0"/>
              <a:t>Look at the graph you see an example of a specification curve analysis </a:t>
            </a:r>
          </a:p>
          <a:p>
            <a:pPr marL="171450" indent="-171450">
              <a:buFont typeface="Arial" panose="020B0604020202020204" pitchFamily="34" charset="0"/>
              <a:buChar char="•"/>
            </a:pPr>
            <a:r>
              <a:rPr lang="en-GB" dirty="0"/>
              <a:t>We see the range of possible results for a simple cross-sectional regression of digital technology use on adolescent well-being.</a:t>
            </a:r>
          </a:p>
          <a:p>
            <a:pPr marL="171450" indent="-171450">
              <a:buFont typeface="Arial" panose="020B0604020202020204" pitchFamily="34" charset="0"/>
              <a:buChar char="•"/>
            </a:pPr>
            <a:r>
              <a:rPr lang="en-GB" dirty="0"/>
              <a:t>Dotted line indicates the median standardized regression coefficient  = -0.035</a:t>
            </a:r>
          </a:p>
          <a:p>
            <a:pPr marL="628650" lvl="1" indent="-171450">
              <a:buFont typeface="Arial" panose="020B0604020202020204" pitchFamily="34" charset="0"/>
              <a:buChar char="•"/>
            </a:pPr>
            <a:r>
              <a:rPr lang="en-GB" dirty="0"/>
              <a:t>As expected, small effect</a:t>
            </a:r>
          </a:p>
          <a:p>
            <a:pPr marL="171450" indent="-171450">
              <a:buFont typeface="Arial" panose="020B0604020202020204" pitchFamily="34" charset="0"/>
              <a:buChar char="•"/>
            </a:pPr>
            <a:r>
              <a:rPr lang="en-GB" sz="1200" dirty="0"/>
              <a:t>Red represents non-significant outcomes, while black represents significant outcomes.</a:t>
            </a:r>
          </a:p>
        </p:txBody>
      </p:sp>
      <p:sp>
        <p:nvSpPr>
          <p:cNvPr id="4" name="Slide Number Placeholder 3"/>
          <p:cNvSpPr>
            <a:spLocks noGrp="1"/>
          </p:cNvSpPr>
          <p:nvPr>
            <p:ph type="sldNum" sz="quarter" idx="5"/>
          </p:nvPr>
        </p:nvSpPr>
        <p:spPr/>
        <p:txBody>
          <a:bodyPr/>
          <a:lstStyle/>
          <a:p>
            <a:fld id="{A91F661D-6737-7B42-A375-3E9BCD8BDFDE}" type="slidenum">
              <a:rPr lang="en-NO" smtClean="0"/>
              <a:t>28</a:t>
            </a:fld>
            <a:endParaRPr lang="en-NO"/>
          </a:p>
        </p:txBody>
      </p:sp>
    </p:spTree>
    <p:extLst>
      <p:ext uri="{BB962C8B-B14F-4D97-AF65-F5344CB8AC3E}">
        <p14:creationId xmlns:p14="http://schemas.microsoft.com/office/powerpoint/2010/main" val="350882903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Looking at another dataset, we see that the same regression coefficients can result in negative or positive effects of social media use on well-being</a:t>
            </a:r>
            <a:endParaRPr lang="en-GB" sz="1200" dirty="0"/>
          </a:p>
          <a:p>
            <a:pPr marL="171450" indent="-171450">
              <a:buFont typeface="Arial" panose="020B0604020202020204" pitchFamily="34" charset="0"/>
              <a:buChar char="•"/>
            </a:pPr>
            <a:r>
              <a:rPr lang="en-GB" sz="1200" dirty="0"/>
              <a:t>This representation of data makes it clear that the combination of variables matters in whether </a:t>
            </a:r>
          </a:p>
          <a:p>
            <a:pPr marL="628650" lvl="1" indent="-171450">
              <a:buFont typeface="Arial" panose="020B0604020202020204" pitchFamily="34" charset="0"/>
              <a:buChar char="•"/>
            </a:pPr>
            <a:r>
              <a:rPr lang="en-GB" sz="1200" dirty="0"/>
              <a:t>results are significant and/or</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dirty="0"/>
              <a:t>effects are strong or weak</a:t>
            </a:r>
          </a:p>
          <a:p>
            <a:pPr marL="628650" lvl="1" indent="-171450">
              <a:buFont typeface="Arial" panose="020B0604020202020204" pitchFamily="34" charset="0"/>
              <a:buChar char="•"/>
            </a:pPr>
            <a:r>
              <a:rPr lang="en-GB" sz="1200" dirty="0"/>
              <a:t>Or even in the same direction.</a:t>
            </a:r>
          </a:p>
          <a:p>
            <a:pPr marL="171450" lvl="0" indent="-171450">
              <a:buFont typeface="Arial" panose="020B0604020202020204" pitchFamily="34" charset="0"/>
              <a:buChar char="•"/>
            </a:pPr>
            <a:r>
              <a:rPr lang="en-GB" sz="1200" dirty="0"/>
              <a:t>Conclusion of this work: tiny link between social media usage and well-being</a:t>
            </a:r>
          </a:p>
        </p:txBody>
      </p:sp>
      <p:sp>
        <p:nvSpPr>
          <p:cNvPr id="4" name="Slide Number Placeholder 3"/>
          <p:cNvSpPr>
            <a:spLocks noGrp="1"/>
          </p:cNvSpPr>
          <p:nvPr>
            <p:ph type="sldNum" sz="quarter" idx="5"/>
          </p:nvPr>
        </p:nvSpPr>
        <p:spPr/>
        <p:txBody>
          <a:bodyPr/>
          <a:lstStyle/>
          <a:p>
            <a:fld id="{A91F661D-6737-7B42-A375-3E9BCD8BDFDE}" type="slidenum">
              <a:rPr lang="en-NO" smtClean="0"/>
              <a:t>29</a:t>
            </a:fld>
            <a:endParaRPr lang="en-NO"/>
          </a:p>
        </p:txBody>
      </p:sp>
    </p:spTree>
    <p:extLst>
      <p:ext uri="{BB962C8B-B14F-4D97-AF65-F5344CB8AC3E}">
        <p14:creationId xmlns:p14="http://schemas.microsoft.com/office/powerpoint/2010/main" val="2001376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GB" dirty="0"/>
              <a:t>Background (historic, philosophic, and definitory) about repetitive research</a:t>
            </a:r>
          </a:p>
          <a:p>
            <a:pPr marL="228600" indent="-228600">
              <a:buFont typeface="+mj-lt"/>
              <a:buAutoNum type="arabicPeriod"/>
            </a:pPr>
            <a:r>
              <a:rPr lang="en-GB" dirty="0"/>
              <a:t>What repetitive research is good for</a:t>
            </a:r>
          </a:p>
          <a:p>
            <a:pPr marL="228600" indent="-228600">
              <a:buFont typeface="+mj-lt"/>
              <a:buAutoNum type="arabicPeriod"/>
            </a:pPr>
            <a:r>
              <a:rPr lang="en-GB" dirty="0"/>
              <a:t>Who is it good for?</a:t>
            </a:r>
          </a:p>
          <a:p>
            <a:pPr marL="0" indent="0">
              <a:buFont typeface="+mj-lt"/>
              <a:buNone/>
            </a:pPr>
            <a:endParaRPr lang="en-GB" dirty="0"/>
          </a:p>
        </p:txBody>
      </p:sp>
      <p:sp>
        <p:nvSpPr>
          <p:cNvPr id="4" name="Slide Number Placeholder 3"/>
          <p:cNvSpPr>
            <a:spLocks noGrp="1"/>
          </p:cNvSpPr>
          <p:nvPr>
            <p:ph type="sldNum" sz="quarter" idx="5"/>
          </p:nvPr>
        </p:nvSpPr>
        <p:spPr/>
        <p:txBody>
          <a:bodyPr/>
          <a:lstStyle/>
          <a:p>
            <a:fld id="{A91F661D-6737-7B42-A375-3E9BCD8BDFDE}" type="slidenum">
              <a:rPr lang="en-NO" smtClean="0"/>
              <a:t>3</a:t>
            </a:fld>
            <a:endParaRPr lang="en-NO"/>
          </a:p>
        </p:txBody>
      </p:sp>
    </p:spTree>
    <p:extLst>
      <p:ext uri="{BB962C8B-B14F-4D97-AF65-F5344CB8AC3E}">
        <p14:creationId xmlns:p14="http://schemas.microsoft.com/office/powerpoint/2010/main" val="36045575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Let’s look at another example from the biomedical research</a:t>
            </a:r>
          </a:p>
          <a:p>
            <a:pPr marL="171450" indent="-171450">
              <a:buFont typeface="Arial" panose="020B0604020202020204" pitchFamily="34" charset="0"/>
              <a:buChar char="•"/>
            </a:pPr>
            <a:r>
              <a:rPr lang="en-GB" dirty="0"/>
              <a:t>I used data in my own research which is now nearly 20 years old.</a:t>
            </a:r>
          </a:p>
          <a:p>
            <a:pPr marL="171450" indent="-171450">
              <a:buFont typeface="Arial" panose="020B0604020202020204" pitchFamily="34" charset="0"/>
              <a:buChar char="•"/>
            </a:pPr>
            <a:r>
              <a:rPr lang="en-GB" dirty="0"/>
              <a:t>Many people have analysed it and came to different conclusions.</a:t>
            </a:r>
          </a:p>
          <a:p>
            <a:pPr marL="171450" indent="-171450">
              <a:buFont typeface="Arial" panose="020B0604020202020204" pitchFamily="34" charset="0"/>
              <a:buChar char="•"/>
            </a:pPr>
            <a:r>
              <a:rPr lang="en-GB" dirty="0"/>
              <a:t>The reason is that the dataset was somewhat salami sliced, where many variables were assessed on their own.</a:t>
            </a:r>
          </a:p>
          <a:p>
            <a:pPr marL="171450" indent="-171450">
              <a:buFont typeface="Arial" panose="020B0604020202020204" pitchFamily="34" charset="0"/>
              <a:buChar char="•"/>
            </a:pPr>
            <a:r>
              <a:rPr lang="en-GB" dirty="0"/>
              <a:t>This was not done in bad faith but because the dataset contains complex biological information which needed to be processed with expert knowledge.</a:t>
            </a:r>
          </a:p>
          <a:p>
            <a:pPr marL="171450" indent="-171450">
              <a:buFont typeface="Arial" panose="020B0604020202020204" pitchFamily="34" charset="0"/>
              <a:buChar char="•"/>
            </a:pPr>
            <a:r>
              <a:rPr lang="en-GB" dirty="0"/>
              <a:t>Nobody knows everything.</a:t>
            </a:r>
          </a:p>
          <a:p>
            <a:pPr marL="171450" indent="-171450">
              <a:buFont typeface="Arial" panose="020B0604020202020204" pitchFamily="34" charset="0"/>
              <a:buChar char="•"/>
            </a:pPr>
            <a:r>
              <a:rPr lang="en-GB" dirty="0"/>
              <a:t>Using data as thoroughly as possible is also not uncommon when having patient cohorts</a:t>
            </a:r>
          </a:p>
          <a:p>
            <a:pPr marL="171450" indent="-171450">
              <a:buFont typeface="Arial" panose="020B0604020202020204" pitchFamily="34" charset="0"/>
              <a:buChar char="•"/>
            </a:pPr>
            <a:r>
              <a:rPr lang="en-GB" dirty="0"/>
              <a:t>Here we had multiple sclerosis data available sampled over 12 years.</a:t>
            </a:r>
          </a:p>
          <a:p>
            <a:pPr marL="171450" indent="-171450">
              <a:buFont typeface="Arial" panose="020B0604020202020204" pitchFamily="34" charset="0"/>
              <a:buChar char="•"/>
            </a:pPr>
            <a:r>
              <a:rPr lang="en-GB" dirty="0"/>
              <a:t>Since it is not clear which of all these previously assessed variables are most useful in predicting whether patients are stable or worsen over time, I used a multiverse approach.</a:t>
            </a:r>
          </a:p>
          <a:p>
            <a:pPr marL="171450" indent="-171450">
              <a:buFont typeface="Arial" panose="020B0604020202020204" pitchFamily="34" charset="0"/>
              <a:buChar char="•"/>
            </a:pPr>
            <a:r>
              <a:rPr lang="en-GB" dirty="0"/>
              <a:t>Result: not implausible results, but even some potential for new discovery:</a:t>
            </a:r>
          </a:p>
          <a:p>
            <a:pPr marL="628650" lvl="1" indent="-171450">
              <a:buFont typeface="Arial" panose="020B0604020202020204" pitchFamily="34" charset="0"/>
              <a:buChar char="•"/>
            </a:pPr>
            <a:r>
              <a:rPr lang="en-GB" dirty="0"/>
              <a:t>vitamin levels at baseline might be a proxy for immune function</a:t>
            </a:r>
          </a:p>
          <a:p>
            <a:pPr marL="628650" lvl="1" indent="-171450">
              <a:buFont typeface="Arial" panose="020B0604020202020204" pitchFamily="34" charset="0"/>
              <a:buChar char="•"/>
            </a:pPr>
            <a:r>
              <a:rPr lang="en-GB" dirty="0"/>
              <a:t>Patient’s self-reports are predictive</a:t>
            </a:r>
          </a:p>
          <a:p>
            <a:pPr marL="628650" lvl="1" indent="-171450">
              <a:buFont typeface="Arial" panose="020B0604020202020204" pitchFamily="34" charset="0"/>
              <a:buChar char="•"/>
            </a:pPr>
            <a:r>
              <a:rPr lang="en-GB" dirty="0"/>
              <a:t>This can save money &gt;&gt; instead of complicated assessment, we might just ask people with MS how they do</a:t>
            </a:r>
          </a:p>
          <a:p>
            <a:endParaRPr lang="en-GB" dirty="0"/>
          </a:p>
        </p:txBody>
      </p:sp>
      <p:sp>
        <p:nvSpPr>
          <p:cNvPr id="4" name="Slide Number Placeholder 3"/>
          <p:cNvSpPr>
            <a:spLocks noGrp="1"/>
          </p:cNvSpPr>
          <p:nvPr>
            <p:ph type="sldNum" sz="quarter" idx="5"/>
          </p:nvPr>
        </p:nvSpPr>
        <p:spPr/>
        <p:txBody>
          <a:bodyPr/>
          <a:lstStyle/>
          <a:p>
            <a:fld id="{A91F661D-6737-7B42-A375-3E9BCD8BDFDE}" type="slidenum">
              <a:rPr lang="en-NO" smtClean="0"/>
              <a:t>30</a:t>
            </a:fld>
            <a:endParaRPr lang="en-NO"/>
          </a:p>
        </p:txBody>
      </p:sp>
    </p:spTree>
    <p:extLst>
      <p:ext uri="{BB962C8B-B14F-4D97-AF65-F5344CB8AC3E}">
        <p14:creationId xmlns:p14="http://schemas.microsoft.com/office/powerpoint/2010/main" val="385723168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Moving on from </a:t>
            </a:r>
            <a:r>
              <a:rPr lang="en-GB" i="1" dirty="0"/>
              <a:t>reproductions</a:t>
            </a:r>
            <a:r>
              <a:rPr lang="en-GB" dirty="0"/>
              <a:t>, let’s look at what </a:t>
            </a:r>
            <a:r>
              <a:rPr lang="en-GB" i="1" dirty="0"/>
              <a:t>replications</a:t>
            </a:r>
            <a:r>
              <a:rPr lang="en-GB" dirty="0"/>
              <a:t> are good for</a:t>
            </a:r>
          </a:p>
          <a:p>
            <a:pPr marL="171450" indent="-171450">
              <a:buFont typeface="Arial" panose="020B0604020202020204" pitchFamily="34" charset="0"/>
              <a:buChar char="•"/>
            </a:pPr>
            <a:r>
              <a:rPr lang="en-GB" dirty="0"/>
              <a:t>MAIN POINT RECENTLY: MAP WHAT ACTUALLY REPLICATES</a:t>
            </a:r>
          </a:p>
          <a:p>
            <a:pPr marL="171450" indent="-171450">
              <a:buFont typeface="Arial" panose="020B0604020202020204" pitchFamily="34" charset="0"/>
              <a:buChar char="•"/>
            </a:pPr>
            <a:r>
              <a:rPr lang="en-GB" dirty="0"/>
              <a:t>The landmark paper in Science by the open science collaboration provided evidence that things might not be perfect</a:t>
            </a:r>
          </a:p>
          <a:p>
            <a:pPr marL="171450" indent="-171450">
              <a:buFont typeface="Arial" panose="020B0604020202020204" pitchFamily="34" charset="0"/>
              <a:buChar char="•"/>
            </a:pPr>
            <a:r>
              <a:rPr lang="en-GB" dirty="0"/>
              <a:t>There might even be a crisis to be addressed as only a fraction of replications were labelled successful</a:t>
            </a:r>
          </a:p>
          <a:p>
            <a:pPr marL="628650" lvl="1" indent="-171450">
              <a:buFont typeface="Arial" panose="020B0604020202020204" pitchFamily="34" charset="0"/>
              <a:buChar char="•"/>
            </a:pPr>
            <a:r>
              <a:rPr lang="en-GB" dirty="0"/>
              <a:t>39%</a:t>
            </a:r>
          </a:p>
          <a:p>
            <a:pPr marL="628650" lvl="1" indent="-171450">
              <a:buFont typeface="Arial" panose="020B0604020202020204" pitchFamily="34" charset="0"/>
              <a:buChar char="•"/>
            </a:pPr>
            <a:r>
              <a:rPr lang="en-GB" dirty="0"/>
              <a:t>Significant effects were ca. ½ the original size</a:t>
            </a:r>
          </a:p>
          <a:p>
            <a:pPr marL="171450" indent="-171450">
              <a:buFont typeface="Arial" panose="020B0604020202020204" pitchFamily="34" charset="0"/>
              <a:buChar char="•"/>
            </a:pPr>
            <a:r>
              <a:rPr lang="en-GB" dirty="0"/>
              <a:t>Update from </a:t>
            </a:r>
            <a:r>
              <a:rPr lang="en-GB" dirty="0" err="1"/>
              <a:t>Nosek</a:t>
            </a:r>
            <a:r>
              <a:rPr lang="en-GB" dirty="0"/>
              <a:t> et al. (2020): adding 207 replications</a:t>
            </a:r>
          </a:p>
          <a:p>
            <a:pPr marL="628650" lvl="1" indent="-171450">
              <a:buFont typeface="Arial" panose="020B0604020202020204" pitchFamily="34" charset="0"/>
              <a:buChar char="•"/>
            </a:pPr>
            <a:r>
              <a:rPr lang="en-GB" dirty="0"/>
              <a:t>64% of effects successfully replicated</a:t>
            </a:r>
          </a:p>
          <a:p>
            <a:pPr marL="628650" lvl="1" indent="-171450">
              <a:buFont typeface="Arial" panose="020B0604020202020204" pitchFamily="34" charset="0"/>
              <a:buChar char="•"/>
            </a:pPr>
            <a:r>
              <a:rPr lang="en-GB" dirty="0"/>
              <a:t>Effect sizes being 32% smaller than the originals</a:t>
            </a:r>
          </a:p>
          <a:p>
            <a:pPr marL="171450" indent="-171450">
              <a:buFont typeface="Arial" panose="020B0604020202020204" pitchFamily="34" charset="0"/>
              <a:buChar char="•"/>
            </a:pPr>
            <a:endParaRPr lang="en-GB" dirty="0"/>
          </a:p>
        </p:txBody>
      </p:sp>
      <p:sp>
        <p:nvSpPr>
          <p:cNvPr id="4" name="Slide Number Placeholder 3"/>
          <p:cNvSpPr>
            <a:spLocks noGrp="1"/>
          </p:cNvSpPr>
          <p:nvPr>
            <p:ph type="sldNum" sz="quarter" idx="5"/>
          </p:nvPr>
        </p:nvSpPr>
        <p:spPr/>
        <p:txBody>
          <a:bodyPr/>
          <a:lstStyle/>
          <a:p>
            <a:fld id="{A91F661D-6737-7B42-A375-3E9BCD8BDFDE}" type="slidenum">
              <a:rPr lang="en-NO" smtClean="0"/>
              <a:t>31</a:t>
            </a:fld>
            <a:endParaRPr lang="en-NO"/>
          </a:p>
        </p:txBody>
      </p:sp>
    </p:spTree>
    <p:extLst>
      <p:ext uri="{BB962C8B-B14F-4D97-AF65-F5344CB8AC3E}">
        <p14:creationId xmlns:p14="http://schemas.microsoft.com/office/powerpoint/2010/main" val="48622833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Similar findings</a:t>
            </a:r>
          </a:p>
        </p:txBody>
      </p:sp>
      <p:sp>
        <p:nvSpPr>
          <p:cNvPr id="4" name="Slide Number Placeholder 3"/>
          <p:cNvSpPr>
            <a:spLocks noGrp="1"/>
          </p:cNvSpPr>
          <p:nvPr>
            <p:ph type="sldNum" sz="quarter" idx="5"/>
          </p:nvPr>
        </p:nvSpPr>
        <p:spPr/>
        <p:txBody>
          <a:bodyPr/>
          <a:lstStyle/>
          <a:p>
            <a:fld id="{A91F661D-6737-7B42-A375-3E9BCD8BDFDE}" type="slidenum">
              <a:rPr lang="en-NO" smtClean="0"/>
              <a:t>32</a:t>
            </a:fld>
            <a:endParaRPr lang="en-NO"/>
          </a:p>
        </p:txBody>
      </p:sp>
    </p:spTree>
    <p:extLst>
      <p:ext uri="{BB962C8B-B14F-4D97-AF65-F5344CB8AC3E}">
        <p14:creationId xmlns:p14="http://schemas.microsoft.com/office/powerpoint/2010/main" val="69853813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 ore recent evidence from Boyce et al (2023) using data from 10 years student replications</a:t>
            </a:r>
          </a:p>
          <a:p>
            <a:pPr marL="171450" indent="-171450">
              <a:buFont typeface="Arial" panose="020B0604020202020204" pitchFamily="34" charset="0"/>
              <a:buChar char="•"/>
            </a:pPr>
            <a:r>
              <a:rPr lang="en-GB" dirty="0"/>
              <a:t>Replication results were judged to be successful in 49% of replications; of the 136 where effect sizes could be numerically compared, </a:t>
            </a:r>
          </a:p>
          <a:p>
            <a:pPr marL="171450" indent="-171450">
              <a:buFont typeface="Arial" panose="020B0604020202020204" pitchFamily="34" charset="0"/>
              <a:buChar char="•"/>
            </a:pPr>
            <a:r>
              <a:rPr lang="en-GB" dirty="0"/>
              <a:t>46% had point estimates within the prediction interval of the original outcome (versus the expected 95%).</a:t>
            </a:r>
          </a:p>
          <a:p>
            <a:pPr marL="171450" indent="-171450">
              <a:buFont typeface="Arial" panose="020B0604020202020204" pitchFamily="34" charset="0"/>
              <a:buChar char="•"/>
            </a:pPr>
            <a:r>
              <a:rPr lang="en-GB" dirty="0"/>
              <a:t>Why the prediction interval?</a:t>
            </a:r>
          </a:p>
          <a:p>
            <a:pPr marL="628650" lvl="1" indent="-171450">
              <a:buFont typeface="Arial" panose="020B0604020202020204" pitchFamily="34" charset="0"/>
              <a:buChar char="•"/>
            </a:pPr>
            <a:r>
              <a:rPr lang="en-GB" dirty="0"/>
              <a:t>Prediction interval is probability that the original study's point estimate would be at least as extreme as it actually was, if in fact the original study were statistically consistent with the replications, </a:t>
            </a:r>
          </a:p>
          <a:p>
            <a:pPr marL="628650" lvl="1" indent="-171450">
              <a:buFont typeface="Arial" panose="020B0604020202020204" pitchFamily="34" charset="0"/>
              <a:buChar char="•"/>
            </a:pPr>
            <a:r>
              <a:rPr lang="en-GB" dirty="0"/>
              <a:t>and secondly the estimated proportion of population effects agreeing in direction with the original study. </a:t>
            </a:r>
          </a:p>
          <a:p>
            <a:pPr marL="628650" lvl="1" indent="-171450">
              <a:buFont typeface="Arial" panose="020B0604020202020204" pitchFamily="34" charset="0"/>
              <a:buChar char="•"/>
            </a:pPr>
            <a:r>
              <a:rPr lang="en-GB" dirty="0"/>
              <a:t>For closer look at method see </a:t>
            </a:r>
            <a:r>
              <a:rPr lang="en-GB" dirty="0" err="1"/>
              <a:t>Marthur</a:t>
            </a:r>
            <a:r>
              <a:rPr lang="en-GB" dirty="0"/>
              <a:t> &amp; Van der </a:t>
            </a:r>
            <a:r>
              <a:rPr lang="en-GB" dirty="0" err="1"/>
              <a:t>Weele</a:t>
            </a:r>
            <a:r>
              <a:rPr lang="en-GB" dirty="0"/>
              <a:t> (2020) &gt;&gt; very nice article explaining and applying the method</a:t>
            </a:r>
          </a:p>
          <a:p>
            <a:pPr marL="628650" lvl="1" indent="-171450">
              <a:buFont typeface="Arial" panose="020B0604020202020204" pitchFamily="34" charset="0"/>
              <a:buChar char="•"/>
            </a:pPr>
            <a:r>
              <a:rPr lang="en-GB" dirty="0"/>
              <a:t>There are also R packages, if you are interested</a:t>
            </a:r>
          </a:p>
          <a:p>
            <a:pPr marL="171450" indent="-171450">
              <a:buFont typeface="Arial" panose="020B0604020202020204" pitchFamily="34" charset="0"/>
              <a:buChar char="•"/>
            </a:pPr>
            <a:endParaRPr lang="en-GB" dirty="0"/>
          </a:p>
        </p:txBody>
      </p:sp>
      <p:sp>
        <p:nvSpPr>
          <p:cNvPr id="4" name="Slide Number Placeholder 3"/>
          <p:cNvSpPr>
            <a:spLocks noGrp="1"/>
          </p:cNvSpPr>
          <p:nvPr>
            <p:ph type="sldNum" sz="quarter" idx="5"/>
          </p:nvPr>
        </p:nvSpPr>
        <p:spPr/>
        <p:txBody>
          <a:bodyPr/>
          <a:lstStyle/>
          <a:p>
            <a:fld id="{A91F661D-6737-7B42-A375-3E9BCD8BDFDE}" type="slidenum">
              <a:rPr lang="en-NO" smtClean="0"/>
              <a:t>33</a:t>
            </a:fld>
            <a:endParaRPr lang="en-NO"/>
          </a:p>
        </p:txBody>
      </p:sp>
    </p:spTree>
    <p:extLst>
      <p:ext uri="{BB962C8B-B14F-4D97-AF65-F5344CB8AC3E}">
        <p14:creationId xmlns:p14="http://schemas.microsoft.com/office/powerpoint/2010/main" val="222671172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What contributed to replication success?</a:t>
            </a:r>
          </a:p>
          <a:p>
            <a:pPr marL="628650" lvl="1" indent="-171450">
              <a:buFont typeface="Arial" panose="020B0604020202020204" pitchFamily="34" charset="0"/>
              <a:buChar char="•"/>
            </a:pPr>
            <a:r>
              <a:rPr lang="en-GB" dirty="0"/>
              <a:t>Larger original effects</a:t>
            </a:r>
          </a:p>
          <a:p>
            <a:pPr marL="628650" lvl="1" indent="-171450">
              <a:buFont typeface="Arial" panose="020B0604020202020204" pitchFamily="34" charset="0"/>
              <a:buChar char="•"/>
            </a:pPr>
            <a:r>
              <a:rPr lang="en-GB" dirty="0"/>
              <a:t>Within-subjects design</a:t>
            </a:r>
          </a:p>
          <a:p>
            <a:pPr marL="628650" lvl="1" indent="-171450">
              <a:buFont typeface="Arial" panose="020B0604020202020204" pitchFamily="34" charset="0"/>
              <a:buChar char="•"/>
            </a:pPr>
            <a:r>
              <a:rPr lang="en-GB" dirty="0"/>
              <a:t>Cognitive psych vs social psych</a:t>
            </a:r>
          </a:p>
          <a:p>
            <a:pPr marL="628650" lvl="1" indent="-171450">
              <a:buFont typeface="Arial" panose="020B0604020202020204" pitchFamily="34" charset="0"/>
              <a:buChar char="•"/>
            </a:pPr>
            <a:r>
              <a:rPr lang="en-GB" dirty="0"/>
              <a:t>Using online samples</a:t>
            </a:r>
          </a:p>
          <a:p>
            <a:pPr marL="171450" indent="-171450">
              <a:buFont typeface="Arial" panose="020B0604020202020204" pitchFamily="34" charset="0"/>
              <a:buChar char="•"/>
            </a:pPr>
            <a:endParaRPr lang="en-GB" dirty="0"/>
          </a:p>
        </p:txBody>
      </p:sp>
      <p:sp>
        <p:nvSpPr>
          <p:cNvPr id="4" name="Slide Number Placeholder 3"/>
          <p:cNvSpPr>
            <a:spLocks noGrp="1"/>
          </p:cNvSpPr>
          <p:nvPr>
            <p:ph type="sldNum" sz="quarter" idx="5"/>
          </p:nvPr>
        </p:nvSpPr>
        <p:spPr/>
        <p:txBody>
          <a:bodyPr/>
          <a:lstStyle/>
          <a:p>
            <a:fld id="{A91F661D-6737-7B42-A375-3E9BCD8BDFDE}" type="slidenum">
              <a:rPr lang="en-NO" smtClean="0"/>
              <a:t>34</a:t>
            </a:fld>
            <a:endParaRPr lang="en-NO"/>
          </a:p>
        </p:txBody>
      </p:sp>
    </p:spTree>
    <p:extLst>
      <p:ext uri="{BB962C8B-B14F-4D97-AF65-F5344CB8AC3E}">
        <p14:creationId xmlns:p14="http://schemas.microsoft.com/office/powerpoint/2010/main" val="308688159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err="1"/>
              <a:t>Assocition</a:t>
            </a:r>
            <a:r>
              <a:rPr lang="en-GB" dirty="0"/>
              <a:t> of the Original effect and replication effect size</a:t>
            </a:r>
          </a:p>
        </p:txBody>
      </p:sp>
      <p:sp>
        <p:nvSpPr>
          <p:cNvPr id="4" name="Slide Number Placeholder 3"/>
          <p:cNvSpPr>
            <a:spLocks noGrp="1"/>
          </p:cNvSpPr>
          <p:nvPr>
            <p:ph type="sldNum" sz="quarter" idx="5"/>
          </p:nvPr>
        </p:nvSpPr>
        <p:spPr/>
        <p:txBody>
          <a:bodyPr/>
          <a:lstStyle/>
          <a:p>
            <a:fld id="{A91F661D-6737-7B42-A375-3E9BCD8BDFDE}" type="slidenum">
              <a:rPr lang="en-NO" smtClean="0"/>
              <a:t>35</a:t>
            </a:fld>
            <a:endParaRPr lang="en-NO"/>
          </a:p>
        </p:txBody>
      </p:sp>
    </p:spTree>
    <p:extLst>
      <p:ext uri="{BB962C8B-B14F-4D97-AF65-F5344CB8AC3E}">
        <p14:creationId xmlns:p14="http://schemas.microsoft.com/office/powerpoint/2010/main" val="85856185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Just to briefly showcase, here are the different variables contributing to subjective replication score</a:t>
            </a:r>
          </a:p>
          <a:p>
            <a:pPr marL="171450" indent="-171450">
              <a:buFont typeface="Arial" panose="020B0604020202020204" pitchFamily="34" charset="0"/>
              <a:buChar char="•"/>
            </a:pPr>
            <a:r>
              <a:rPr lang="en-GB" dirty="0"/>
              <a:t>Note that there was large uncertainty around the estimates due to the limited sample size of  “just” N = 172 replications</a:t>
            </a:r>
          </a:p>
        </p:txBody>
      </p:sp>
      <p:sp>
        <p:nvSpPr>
          <p:cNvPr id="4" name="Slide Number Placeholder 3"/>
          <p:cNvSpPr>
            <a:spLocks noGrp="1"/>
          </p:cNvSpPr>
          <p:nvPr>
            <p:ph type="sldNum" sz="quarter" idx="5"/>
          </p:nvPr>
        </p:nvSpPr>
        <p:spPr/>
        <p:txBody>
          <a:bodyPr/>
          <a:lstStyle/>
          <a:p>
            <a:fld id="{A91F661D-6737-7B42-A375-3E9BCD8BDFDE}" type="slidenum">
              <a:rPr lang="en-NO" smtClean="0"/>
              <a:t>36</a:t>
            </a:fld>
            <a:endParaRPr lang="en-NO"/>
          </a:p>
        </p:txBody>
      </p:sp>
    </p:spTree>
    <p:extLst>
      <p:ext uri="{BB962C8B-B14F-4D97-AF65-F5344CB8AC3E}">
        <p14:creationId xmlns:p14="http://schemas.microsoft.com/office/powerpoint/2010/main" val="180353215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We can measure replications against the state-of-the-art in assessing the literature: meta-analyses</a:t>
            </a:r>
          </a:p>
          <a:p>
            <a:pPr marL="171450" indent="-171450">
              <a:buFont typeface="Arial" panose="020B0604020202020204" pitchFamily="34" charset="0"/>
              <a:buChar char="•"/>
            </a:pPr>
            <a:r>
              <a:rPr lang="en-GB" dirty="0"/>
              <a:t>Comparing: preregistered replications vs meta-analyses</a:t>
            </a:r>
          </a:p>
          <a:p>
            <a:pPr marL="628650" lvl="1" indent="-171450">
              <a:buFont typeface="Arial" panose="020B0604020202020204" pitchFamily="34" charset="0"/>
              <a:buChar char="•"/>
            </a:pPr>
            <a:r>
              <a:rPr lang="en-GB" dirty="0"/>
              <a:t>Significant difference in effect sizes for 12/15 pairs</a:t>
            </a:r>
          </a:p>
          <a:p>
            <a:pPr marL="628650" lvl="1" indent="-171450">
              <a:buFont typeface="Arial" panose="020B0604020202020204" pitchFamily="34" charset="0"/>
              <a:buChar char="•"/>
            </a:pPr>
            <a:r>
              <a:rPr lang="en-GB" dirty="0"/>
              <a:t>Differences are </a:t>
            </a:r>
            <a:r>
              <a:rPr lang="en-GB" b="1" dirty="0"/>
              <a:t>systematic</a:t>
            </a:r>
            <a:r>
              <a:rPr lang="en-GB" dirty="0"/>
              <a:t>: meta-analytic effects almost 3x larger</a:t>
            </a:r>
          </a:p>
          <a:p>
            <a:pPr marL="628650" lvl="1" indent="-171450">
              <a:buFont typeface="Arial" panose="020B0604020202020204" pitchFamily="34" charset="0"/>
              <a:buChar char="•"/>
            </a:pPr>
            <a:r>
              <a:rPr lang="en-GB" dirty="0"/>
              <a:t>Proposed methods to correct meta-analyses cannot mend the bias</a:t>
            </a:r>
          </a:p>
          <a:p>
            <a:pPr marL="628650" lvl="1" indent="-171450">
              <a:buFont typeface="Arial" panose="020B0604020202020204" pitchFamily="34" charset="0"/>
              <a:buChar char="•"/>
            </a:pPr>
            <a:r>
              <a:rPr lang="en-GB" dirty="0"/>
              <a:t>Replications provide a more sober estimate of the true effects &gt;&gt; preferrable</a:t>
            </a:r>
          </a:p>
        </p:txBody>
      </p:sp>
      <p:sp>
        <p:nvSpPr>
          <p:cNvPr id="4" name="Slide Number Placeholder 3"/>
          <p:cNvSpPr>
            <a:spLocks noGrp="1"/>
          </p:cNvSpPr>
          <p:nvPr>
            <p:ph type="sldNum" sz="quarter" idx="5"/>
          </p:nvPr>
        </p:nvSpPr>
        <p:spPr/>
        <p:txBody>
          <a:bodyPr/>
          <a:lstStyle/>
          <a:p>
            <a:fld id="{A91F661D-6737-7B42-A375-3E9BCD8BDFDE}" type="slidenum">
              <a:rPr lang="en-NO" smtClean="0"/>
              <a:t>37</a:t>
            </a:fld>
            <a:endParaRPr lang="en-NO"/>
          </a:p>
        </p:txBody>
      </p:sp>
    </p:spTree>
    <p:extLst>
      <p:ext uri="{BB962C8B-B14F-4D97-AF65-F5344CB8AC3E}">
        <p14:creationId xmlns:p14="http://schemas.microsoft.com/office/powerpoint/2010/main" val="148695450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Let's look at all these replication findings from a bird's perspective</a:t>
            </a:r>
          </a:p>
          <a:p>
            <a:pPr marL="171450" indent="-171450">
              <a:buFont typeface="Arial" panose="020B0604020202020204" pitchFamily="34" charset="0"/>
              <a:buChar char="•"/>
            </a:pPr>
            <a:endParaRPr lang="en-GB" dirty="0"/>
          </a:p>
          <a:p>
            <a:pPr marL="171450" indent="-171450">
              <a:buFont typeface="Arial" panose="020B0604020202020204" pitchFamily="34" charset="0"/>
              <a:buChar char="•"/>
            </a:pPr>
            <a:r>
              <a:rPr lang="en-GB" dirty="0"/>
              <a:t>I presented to you many efforts done during the recent years</a:t>
            </a:r>
          </a:p>
          <a:p>
            <a:pPr marL="171450" indent="-171450">
              <a:buFont typeface="Arial" panose="020B0604020202020204" pitchFamily="34" charset="0"/>
              <a:buChar char="•"/>
            </a:pPr>
            <a:r>
              <a:rPr lang="en-GB" dirty="0"/>
              <a:t>These influence science and how it is done</a:t>
            </a:r>
          </a:p>
          <a:p>
            <a:pPr marL="171450" indent="-171450">
              <a:buFont typeface="Arial" panose="020B0604020202020204" pitchFamily="34" charset="0"/>
              <a:buChar char="•"/>
            </a:pPr>
            <a:r>
              <a:rPr lang="en-GB" dirty="0"/>
              <a:t>That brought up questions and discussions about whether we lose our freedom and creativity as independent thinkers and researchers</a:t>
            </a:r>
          </a:p>
          <a:p>
            <a:pPr marL="628650" lvl="1" indent="-171450">
              <a:buFont typeface="Arial" panose="020B0604020202020204" pitchFamily="34" charset="0"/>
              <a:buChar char="•"/>
            </a:pPr>
            <a:r>
              <a:rPr lang="en-GB" dirty="0" err="1"/>
              <a:t>Vazire</a:t>
            </a:r>
            <a:r>
              <a:rPr lang="en-GB" dirty="0"/>
              <a:t> on this</a:t>
            </a:r>
          </a:p>
          <a:p>
            <a:pPr marL="1085850" lvl="2" indent="-171450">
              <a:buFont typeface="Arial" panose="020B0604020202020204" pitchFamily="34" charset="0"/>
              <a:buChar char="•"/>
            </a:pPr>
            <a:r>
              <a:rPr lang="en-GB" dirty="0"/>
              <a:t>As the focus is more on rigour, the subjective experience might be that less personal progress is made</a:t>
            </a:r>
          </a:p>
          <a:p>
            <a:pPr marL="1085850" lvl="2" indent="-171450">
              <a:buFont typeface="Arial" panose="020B0604020202020204" pitchFamily="34" charset="0"/>
              <a:buChar char="•"/>
            </a:pPr>
            <a:r>
              <a:rPr lang="en-GB" dirty="0"/>
              <a:t>While at the same time the actual scientific progress should accelerate</a:t>
            </a:r>
          </a:p>
        </p:txBody>
      </p:sp>
      <p:sp>
        <p:nvSpPr>
          <p:cNvPr id="4" name="Slide Number Placeholder 3"/>
          <p:cNvSpPr>
            <a:spLocks noGrp="1"/>
          </p:cNvSpPr>
          <p:nvPr>
            <p:ph type="sldNum" sz="quarter" idx="5"/>
          </p:nvPr>
        </p:nvSpPr>
        <p:spPr/>
        <p:txBody>
          <a:bodyPr/>
          <a:lstStyle/>
          <a:p>
            <a:fld id="{A91F661D-6737-7B42-A375-3E9BCD8BDFDE}" type="slidenum">
              <a:rPr lang="en-NO" smtClean="0"/>
              <a:t>38</a:t>
            </a:fld>
            <a:endParaRPr lang="en-NO"/>
          </a:p>
        </p:txBody>
      </p:sp>
    </p:spTree>
    <p:extLst>
      <p:ext uri="{BB962C8B-B14F-4D97-AF65-F5344CB8AC3E}">
        <p14:creationId xmlns:p14="http://schemas.microsoft.com/office/powerpoint/2010/main" val="225043671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Just to be mentioned, there are other ways to assess replicability than doing replications</a:t>
            </a:r>
          </a:p>
          <a:p>
            <a:pPr>
              <a:buFont typeface="Arial" panose="020B0604020202020204" pitchFamily="34" charset="0"/>
              <a:buChar char="•"/>
            </a:pPr>
            <a:r>
              <a:rPr lang="en-GB" b="1" dirty="0"/>
              <a:t>Goal</a:t>
            </a:r>
            <a:r>
              <a:rPr lang="en-GB" dirty="0"/>
              <a:t>: Predicting which studies are likely to replicate can save time and resources by focusing efforts on the most important or uncertain findings.</a:t>
            </a:r>
          </a:p>
          <a:p>
            <a:pPr>
              <a:buFont typeface="Arial" panose="020B0604020202020204" pitchFamily="34" charset="0"/>
              <a:buChar char="•"/>
            </a:pPr>
            <a:r>
              <a:rPr lang="en-GB" b="1" dirty="0"/>
              <a:t>Main Idea</a:t>
            </a:r>
            <a:r>
              <a:rPr lang="en-GB" dirty="0"/>
              <a:t>: Replication success </a:t>
            </a:r>
            <a:r>
              <a:rPr lang="en-GB" b="1" dirty="0"/>
              <a:t>can be predicted</a:t>
            </a:r>
            <a:r>
              <a:rPr lang="en-GB" dirty="0"/>
              <a:t> using features from the original study, suggesting credibility can be inferred beforehand.</a:t>
            </a:r>
          </a:p>
          <a:p>
            <a:pPr marL="171450" indent="-171450">
              <a:buFont typeface="Arial" panose="020B0604020202020204" pitchFamily="34" charset="0"/>
              <a:buChar char="•"/>
            </a:pPr>
            <a:endParaRPr lang="en-GB" dirty="0"/>
          </a:p>
          <a:p>
            <a:pPr marL="171450" indent="-171450">
              <a:buFont typeface="Arial" panose="020B0604020202020204" pitchFamily="34" charset="0"/>
              <a:buChar char="•"/>
            </a:pPr>
            <a:r>
              <a:rPr lang="en-GB" dirty="0"/>
              <a:t>Here are four methods: </a:t>
            </a:r>
          </a:p>
          <a:p>
            <a:pPr marL="628650" lvl="1" indent="-171450">
              <a:buFont typeface="Arial" panose="020B0604020202020204" pitchFamily="34" charset="0"/>
              <a:buChar char="•"/>
            </a:pPr>
            <a:r>
              <a:rPr lang="en-GB" dirty="0"/>
              <a:t>prediction markets</a:t>
            </a:r>
          </a:p>
          <a:p>
            <a:pPr marL="628650" lvl="1" indent="-171450">
              <a:buFont typeface="Arial" panose="020B0604020202020204" pitchFamily="34" charset="0"/>
              <a:buChar char="•"/>
            </a:pPr>
            <a:r>
              <a:rPr lang="en-GB" dirty="0"/>
              <a:t>Surveys</a:t>
            </a:r>
          </a:p>
          <a:p>
            <a:pPr marL="628650" lvl="1" indent="-171450">
              <a:buFont typeface="Arial" panose="020B0604020202020204" pitchFamily="34" charset="0"/>
              <a:buChar char="•"/>
            </a:pPr>
            <a:r>
              <a:rPr lang="en-GB" dirty="0"/>
              <a:t>elicitations, and </a:t>
            </a:r>
          </a:p>
          <a:p>
            <a:pPr marL="628650" lvl="1" indent="-171450">
              <a:buFont typeface="Arial" panose="020B0604020202020204" pitchFamily="34" charset="0"/>
              <a:buChar char="•"/>
            </a:pPr>
            <a:r>
              <a:rPr lang="en-GB" dirty="0"/>
              <a:t>machine learning. </a:t>
            </a:r>
          </a:p>
          <a:p>
            <a:pPr marL="171450" indent="-171450">
              <a:buFont typeface="Arial" panose="020B0604020202020204" pitchFamily="34" charset="0"/>
              <a:buChar char="•"/>
            </a:pPr>
            <a:r>
              <a:rPr lang="en-GB" dirty="0"/>
              <a:t>The figure aggregates 123 prediction-replication pairs for which there are both survey and market predictions and outcomes from five different prediction projects (</a:t>
            </a:r>
            <a:r>
              <a:rPr lang="en-GB" dirty="0">
                <a:hlinkClick r:id="rId3"/>
              </a:rPr>
              <a:t>Camerer et al. 2016</a:t>
            </a:r>
            <a:r>
              <a:rPr lang="en-GB" dirty="0"/>
              <a:t>, </a:t>
            </a:r>
            <a:r>
              <a:rPr lang="en-GB" dirty="0">
                <a:hlinkClick r:id="rId4"/>
              </a:rPr>
              <a:t>2018</a:t>
            </a:r>
            <a:r>
              <a:rPr lang="en-GB" dirty="0"/>
              <a:t>; </a:t>
            </a:r>
            <a:r>
              <a:rPr lang="en-GB" dirty="0">
                <a:hlinkClick r:id="rId5"/>
              </a:rPr>
              <a:t>Dreber et al. 2015</a:t>
            </a:r>
            <a:r>
              <a:rPr lang="en-GB" dirty="0"/>
              <a:t>; </a:t>
            </a:r>
            <a:r>
              <a:rPr lang="en-GB" dirty="0">
                <a:hlinkClick r:id="rId6"/>
              </a:rPr>
              <a:t>Ebersole et al. 2020</a:t>
            </a:r>
            <a:r>
              <a:rPr lang="en-GB" dirty="0"/>
              <a:t>; </a:t>
            </a:r>
            <a:r>
              <a:rPr lang="en-GB" dirty="0">
                <a:hlinkClick r:id="rId7"/>
              </a:rPr>
              <a:t>Forsell et al. 2019</a:t>
            </a:r>
            <a:r>
              <a:rPr lang="en-GB" dirty="0"/>
              <a:t>), 25 elicitations for 25 replications (</a:t>
            </a:r>
            <a:r>
              <a:rPr lang="en-GB" dirty="0">
                <a:hlinkClick r:id="rId8"/>
              </a:rPr>
              <a:t>Wintle et al. 2021</a:t>
            </a:r>
            <a:r>
              <a:rPr lang="en-GB" dirty="0"/>
              <a:t>), and 264 machine learning scores from three projects (</a:t>
            </a:r>
            <a:r>
              <a:rPr lang="en-GB" dirty="0">
                <a:hlinkClick r:id="rId9"/>
              </a:rPr>
              <a:t>Altmejd et al. 2019</a:t>
            </a:r>
            <a:r>
              <a:rPr lang="en-GB" dirty="0"/>
              <a:t>, </a:t>
            </a:r>
            <a:r>
              <a:rPr lang="en-GB" dirty="0">
                <a:hlinkClick r:id="rId10"/>
              </a:rPr>
              <a:t>Pawel &amp; Held 2020</a:t>
            </a:r>
            <a:r>
              <a:rPr lang="en-GB" dirty="0"/>
              <a:t>, </a:t>
            </a:r>
            <a:r>
              <a:rPr lang="en-GB" dirty="0">
                <a:hlinkClick r:id="rId11"/>
              </a:rPr>
              <a:t>Yang et al. 2020</a:t>
            </a:r>
            <a:r>
              <a:rPr lang="en-GB" dirty="0"/>
              <a:t>). </a:t>
            </a:r>
          </a:p>
          <a:p>
            <a:pPr marL="171450" indent="-171450">
              <a:buFont typeface="Arial" panose="020B0604020202020204" pitchFamily="34" charset="0"/>
              <a:buChar char="•"/>
            </a:pPr>
            <a:r>
              <a:rPr lang="en-GB" dirty="0"/>
              <a:t>Probabilities of replication were computed on a 0 to 100 scale for all three methods, and all three sets of human predictions were performed by experts. </a:t>
            </a:r>
          </a:p>
        </p:txBody>
      </p:sp>
      <p:sp>
        <p:nvSpPr>
          <p:cNvPr id="4" name="Slide Number Placeholder 3"/>
          <p:cNvSpPr>
            <a:spLocks noGrp="1"/>
          </p:cNvSpPr>
          <p:nvPr>
            <p:ph type="sldNum" sz="quarter" idx="5"/>
          </p:nvPr>
        </p:nvSpPr>
        <p:spPr/>
        <p:txBody>
          <a:bodyPr/>
          <a:lstStyle/>
          <a:p>
            <a:fld id="{A91F661D-6737-7B42-A375-3E9BCD8BDFDE}" type="slidenum">
              <a:rPr lang="en-NO" smtClean="0"/>
              <a:t>39</a:t>
            </a:fld>
            <a:endParaRPr lang="en-NO"/>
          </a:p>
        </p:txBody>
      </p:sp>
    </p:spTree>
    <p:extLst>
      <p:ext uri="{BB962C8B-B14F-4D97-AF65-F5344CB8AC3E}">
        <p14:creationId xmlns:p14="http://schemas.microsoft.com/office/powerpoint/2010/main" val="42924024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en-GB" dirty="0"/>
              <a:t> The oldest scientific society in the world is the Royal Society, which was formed in 1660</a:t>
            </a:r>
          </a:p>
          <a:p>
            <a:pPr>
              <a:buFont typeface="Arial" panose="020B0604020202020204" pitchFamily="34" charset="0"/>
              <a:buChar char="•"/>
            </a:pPr>
            <a:r>
              <a:rPr lang="en-GB" dirty="0"/>
              <a:t>Their motto, which is also the title of a nice podcast, is nullius in </a:t>
            </a:r>
            <a:r>
              <a:rPr lang="en-GB" dirty="0" err="1"/>
              <a:t>verba</a:t>
            </a:r>
            <a:r>
              <a:rPr lang="en-GB" dirty="0"/>
              <a:t> = take nobody’s word for it</a:t>
            </a:r>
          </a:p>
          <a:p>
            <a:pPr>
              <a:buFont typeface="Arial" panose="020B0604020202020204" pitchFamily="34" charset="0"/>
              <a:buChar char="•"/>
            </a:pPr>
            <a:r>
              <a:rPr lang="en-GB" dirty="0"/>
              <a:t>Here you can already see that double checking oneself and others is an early idea in science</a:t>
            </a:r>
          </a:p>
          <a:p>
            <a:pPr>
              <a:buFont typeface="Arial" panose="020B0604020202020204" pitchFamily="34" charset="0"/>
              <a:buChar char="•"/>
            </a:pPr>
            <a:r>
              <a:rPr lang="en-GB" dirty="0"/>
              <a:t>And how to double check: </a:t>
            </a:r>
          </a:p>
          <a:p>
            <a:pPr lvl="1">
              <a:buFont typeface="Arial" panose="020B0604020202020204" pitchFamily="34" charset="0"/>
              <a:buChar char="•"/>
            </a:pPr>
            <a:r>
              <a:rPr lang="en-GB" dirty="0"/>
              <a:t>well, repeating what has been done is a very good approach</a:t>
            </a:r>
          </a:p>
        </p:txBody>
      </p:sp>
      <p:sp>
        <p:nvSpPr>
          <p:cNvPr id="4" name="Slide Number Placeholder 3"/>
          <p:cNvSpPr>
            <a:spLocks noGrp="1"/>
          </p:cNvSpPr>
          <p:nvPr>
            <p:ph type="sldNum" sz="quarter" idx="5"/>
          </p:nvPr>
        </p:nvSpPr>
        <p:spPr/>
        <p:txBody>
          <a:bodyPr/>
          <a:lstStyle/>
          <a:p>
            <a:fld id="{A91F661D-6737-7B42-A375-3E9BCD8BDFDE}" type="slidenum">
              <a:rPr lang="en-NO" smtClean="0"/>
              <a:t>4</a:t>
            </a:fld>
            <a:endParaRPr lang="en-NO"/>
          </a:p>
        </p:txBody>
      </p:sp>
    </p:spTree>
    <p:extLst>
      <p:ext uri="{BB962C8B-B14F-4D97-AF65-F5344CB8AC3E}">
        <p14:creationId xmlns:p14="http://schemas.microsoft.com/office/powerpoint/2010/main" val="79204350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en-GB" b="1" dirty="0"/>
              <a:t>Three human-based prediction methods</a:t>
            </a:r>
            <a:r>
              <a:rPr lang="en-GB" dirty="0"/>
              <a:t>:</a:t>
            </a:r>
          </a:p>
          <a:p>
            <a:pPr marL="742950" lvl="1" indent="-285750">
              <a:buFont typeface="Arial" panose="020B0604020202020204" pitchFamily="34" charset="0"/>
              <a:buChar char="•"/>
            </a:pPr>
            <a:r>
              <a:rPr lang="en-GB" b="1" dirty="0"/>
              <a:t>Surveys</a:t>
            </a:r>
            <a:r>
              <a:rPr lang="en-GB" dirty="0"/>
              <a:t>: People estimate replication success based on study summaries; results are averaged.</a:t>
            </a:r>
          </a:p>
          <a:p>
            <a:pPr marL="742950" lvl="1" indent="-285750">
              <a:buFont typeface="Arial" panose="020B0604020202020204" pitchFamily="34" charset="0"/>
              <a:buChar char="•"/>
            </a:pPr>
            <a:r>
              <a:rPr lang="en-GB" b="1" dirty="0"/>
              <a:t>Structured elicitation (e.g., IDEA protocol)</a:t>
            </a:r>
            <a:r>
              <a:rPr lang="en-GB" dirty="0"/>
              <a:t>: Small groups give private estimates, discuss, and revise their judgments.</a:t>
            </a:r>
          </a:p>
          <a:p>
            <a:pPr marL="742950" lvl="1" indent="-285750">
              <a:buFont typeface="Arial" panose="020B0604020202020204" pitchFamily="34" charset="0"/>
              <a:buChar char="•"/>
            </a:pPr>
            <a:r>
              <a:rPr lang="en-GB" b="1" dirty="0"/>
              <a:t>Prediction markets</a:t>
            </a:r>
            <a:r>
              <a:rPr lang="en-GB" dirty="0"/>
              <a:t>: Participants bet on replication success; market prices reflect predicted probability.</a:t>
            </a:r>
          </a:p>
          <a:p>
            <a:pPr>
              <a:buFont typeface="Arial" panose="020B0604020202020204" pitchFamily="34" charset="0"/>
              <a:buChar char="•"/>
            </a:pPr>
            <a:r>
              <a:rPr lang="en-GB" b="1" dirty="0"/>
              <a:t>Accuracy of methods</a:t>
            </a:r>
            <a:r>
              <a:rPr lang="en-GB" dirty="0"/>
              <a:t>:</a:t>
            </a:r>
          </a:p>
          <a:p>
            <a:pPr marL="742950" lvl="1" indent="-285750">
              <a:buFont typeface="Arial" panose="020B0604020202020204" pitchFamily="34" charset="0"/>
              <a:buChar char="•"/>
            </a:pPr>
            <a:r>
              <a:rPr lang="en-GB" b="1" dirty="0"/>
              <a:t>Prediction markets</a:t>
            </a:r>
            <a:r>
              <a:rPr lang="en-GB" dirty="0"/>
              <a:t>: 72% accurate (r = 0.52)</a:t>
            </a:r>
          </a:p>
          <a:p>
            <a:pPr marL="742950" lvl="1" indent="-285750">
              <a:buFont typeface="Arial" panose="020B0604020202020204" pitchFamily="34" charset="0"/>
              <a:buChar char="•"/>
            </a:pPr>
            <a:r>
              <a:rPr lang="en-GB" b="1" dirty="0"/>
              <a:t>Surveys</a:t>
            </a:r>
            <a:r>
              <a:rPr lang="en-GB" dirty="0"/>
              <a:t>: 64% accurate (r = 0.48)</a:t>
            </a:r>
          </a:p>
          <a:p>
            <a:pPr marL="742950" lvl="1" indent="-285750">
              <a:buFont typeface="Arial" panose="020B0604020202020204" pitchFamily="34" charset="0"/>
              <a:buChar char="•"/>
            </a:pPr>
            <a:r>
              <a:rPr lang="en-GB" b="1" dirty="0"/>
              <a:t>Structured elicitations</a:t>
            </a:r>
            <a:r>
              <a:rPr lang="en-GB" dirty="0"/>
              <a:t>: Most accurate (r = 0.75)</a:t>
            </a:r>
          </a:p>
          <a:p>
            <a:pPr>
              <a:buFont typeface="Arial" panose="020B0604020202020204" pitchFamily="34" charset="0"/>
              <a:buChar char="•"/>
            </a:pPr>
            <a:r>
              <a:rPr lang="en-GB" b="1" dirty="0"/>
              <a:t>Laypeople’s predictions</a:t>
            </a:r>
            <a:r>
              <a:rPr lang="en-GB" dirty="0"/>
              <a:t>:</a:t>
            </a:r>
          </a:p>
          <a:p>
            <a:pPr marL="742950" lvl="1" indent="-285750">
              <a:buFont typeface="Arial" panose="020B0604020202020204" pitchFamily="34" charset="0"/>
              <a:buChar char="•"/>
            </a:pPr>
            <a:r>
              <a:rPr lang="en-GB" dirty="0"/>
              <a:t>59% accurate alone,</a:t>
            </a:r>
          </a:p>
          <a:p>
            <a:pPr marL="742950" lvl="1" indent="-285750">
              <a:buFont typeface="Arial" panose="020B0604020202020204" pitchFamily="34" charset="0"/>
              <a:buChar char="•"/>
            </a:pPr>
            <a:r>
              <a:rPr lang="en-GB" dirty="0"/>
              <a:t>67% when given evidence strength info.</a:t>
            </a:r>
          </a:p>
          <a:p>
            <a:pPr>
              <a:buFont typeface="Arial" panose="020B0604020202020204" pitchFamily="34" charset="0"/>
              <a:buChar char="•"/>
            </a:pPr>
            <a:r>
              <a:rPr lang="en-GB" b="1" dirty="0"/>
              <a:t>Expertise</a:t>
            </a:r>
            <a:r>
              <a:rPr lang="en-GB" dirty="0"/>
              <a:t>: No clear evidence yet on whether experts are better at predicting replication.</a:t>
            </a:r>
          </a:p>
          <a:p>
            <a:pPr>
              <a:buFont typeface="Arial" panose="020B0604020202020204" pitchFamily="34" charset="0"/>
              <a:buChar char="•"/>
            </a:pPr>
            <a:r>
              <a:rPr lang="en-GB" b="1" dirty="0"/>
              <a:t>Machine learning models</a:t>
            </a:r>
            <a:r>
              <a:rPr lang="en-GB" dirty="0"/>
              <a:t>:</a:t>
            </a:r>
          </a:p>
          <a:p>
            <a:pPr marL="742950" lvl="1" indent="-285750">
              <a:buFont typeface="Arial" panose="020B0604020202020204" pitchFamily="34" charset="0"/>
              <a:buChar char="•"/>
            </a:pPr>
            <a:r>
              <a:rPr lang="en-GB" dirty="0"/>
              <a:t>Trained on original study features (sample size, p-value, effect size, etc.).</a:t>
            </a:r>
          </a:p>
          <a:p>
            <a:pPr marL="742950" lvl="1" indent="-285750">
              <a:buFont typeface="Arial" panose="020B0604020202020204" pitchFamily="34" charset="0"/>
              <a:buChar char="•"/>
            </a:pPr>
            <a:r>
              <a:rPr lang="en-GB" dirty="0"/>
              <a:t>Performed as well as human prediction markets.</a:t>
            </a:r>
          </a:p>
          <a:p>
            <a:pPr marL="742950" lvl="1" indent="-285750">
              <a:buFont typeface="Arial" panose="020B0604020202020204" pitchFamily="34" charset="0"/>
              <a:buChar char="•"/>
            </a:pPr>
            <a:r>
              <a:rPr lang="en-GB" dirty="0"/>
              <a:t>Text-based models (using study language) outperformed stats-only models.</a:t>
            </a:r>
          </a:p>
          <a:p>
            <a:pPr marL="742950" lvl="1" indent="-285750">
              <a:buFont typeface="Arial" panose="020B0604020202020204" pitchFamily="34" charset="0"/>
              <a:buChar char="•"/>
            </a:pPr>
            <a:r>
              <a:rPr lang="en-GB" dirty="0"/>
              <a:t>Could offer scalable, early replicability assessments if findings replicate.</a:t>
            </a:r>
          </a:p>
          <a:p>
            <a:pPr>
              <a:buFont typeface="Arial" panose="020B0604020202020204" pitchFamily="34" charset="0"/>
              <a:buChar char="•"/>
            </a:pPr>
            <a:r>
              <a:rPr lang="en-GB" b="1" dirty="0"/>
              <a:t>Alternative statistical forecasting</a:t>
            </a:r>
            <a:r>
              <a:rPr lang="en-GB" dirty="0"/>
              <a:t>:</a:t>
            </a:r>
          </a:p>
          <a:p>
            <a:pPr marL="742950" lvl="1" indent="-285750">
              <a:buFont typeface="Arial" panose="020B0604020202020204" pitchFamily="34" charset="0"/>
              <a:buChar char="•"/>
            </a:pPr>
            <a:r>
              <a:rPr lang="en-GB" dirty="0"/>
              <a:t>Used study info and replication sample sizes.</a:t>
            </a:r>
          </a:p>
          <a:p>
            <a:pPr marL="742950" lvl="1" indent="-285750">
              <a:buFont typeface="Arial" panose="020B0604020202020204" pitchFamily="34" charset="0"/>
              <a:buChar char="•"/>
            </a:pPr>
            <a:r>
              <a:rPr lang="en-GB" dirty="0"/>
              <a:t>Performed similar to or worse than prediction markets.</a:t>
            </a:r>
          </a:p>
          <a:p>
            <a:pPr>
              <a:buFont typeface="Arial" panose="020B0604020202020204" pitchFamily="34" charset="0"/>
              <a:buChar char="•"/>
            </a:pPr>
            <a:r>
              <a:rPr lang="en-GB" b="1" dirty="0"/>
              <a:t>Takeaway</a:t>
            </a:r>
            <a:r>
              <a:rPr lang="en-GB" dirty="0"/>
              <a:t>: Both human judgment and machine learning can help anticipate replicability, potentially guiding better decision-making in research.</a:t>
            </a:r>
          </a:p>
          <a:p>
            <a:pPr marL="171450" indent="-171450">
              <a:buFont typeface="Arial" panose="020B0604020202020204" pitchFamily="34" charset="0"/>
              <a:buChar char="•"/>
            </a:pPr>
            <a:endParaRPr lang="en-GB" dirty="0"/>
          </a:p>
          <a:p>
            <a:pPr marL="171450" indent="-171450">
              <a:buFont typeface="Arial" panose="020B0604020202020204" pitchFamily="34" charset="0"/>
              <a:buChar char="•"/>
            </a:pPr>
            <a:endParaRPr lang="en-GB" dirty="0"/>
          </a:p>
        </p:txBody>
      </p:sp>
      <p:sp>
        <p:nvSpPr>
          <p:cNvPr id="4" name="Slide Number Placeholder 3"/>
          <p:cNvSpPr>
            <a:spLocks noGrp="1"/>
          </p:cNvSpPr>
          <p:nvPr>
            <p:ph type="sldNum" sz="quarter" idx="5"/>
          </p:nvPr>
        </p:nvSpPr>
        <p:spPr/>
        <p:txBody>
          <a:bodyPr/>
          <a:lstStyle/>
          <a:p>
            <a:fld id="{A91F661D-6737-7B42-A375-3E9BCD8BDFDE}" type="slidenum">
              <a:rPr lang="en-NO" smtClean="0"/>
              <a:t>40</a:t>
            </a:fld>
            <a:endParaRPr lang="en-NO"/>
          </a:p>
        </p:txBody>
      </p:sp>
    </p:spTree>
    <p:extLst>
      <p:ext uri="{BB962C8B-B14F-4D97-AF65-F5344CB8AC3E}">
        <p14:creationId xmlns:p14="http://schemas.microsoft.com/office/powerpoint/2010/main" val="39147584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Let me play devil’s advocate and criticize repetitive research</a:t>
            </a:r>
          </a:p>
          <a:p>
            <a:pPr marL="171450" indent="-171450">
              <a:buFont typeface="Arial" panose="020B0604020202020204" pitchFamily="34" charset="0"/>
              <a:buChar char="•"/>
            </a:pPr>
            <a:r>
              <a:rPr lang="en-GB" dirty="0"/>
              <a:t>Reinforcing what has been done there before</a:t>
            </a:r>
          </a:p>
          <a:p>
            <a:pPr marL="171450" indent="-171450">
              <a:buFont typeface="Arial" panose="020B0604020202020204" pitchFamily="34" charset="0"/>
              <a:buChar char="•"/>
            </a:pPr>
            <a:r>
              <a:rPr lang="en-GB" dirty="0"/>
              <a:t>Positivist danger zone</a:t>
            </a:r>
          </a:p>
          <a:p>
            <a:pPr marL="628650" lvl="1" indent="-171450">
              <a:buFont typeface="Arial" panose="020B0604020202020204" pitchFamily="34" charset="0"/>
              <a:buChar char="•"/>
            </a:pPr>
            <a:r>
              <a:rPr lang="en-GB" dirty="0"/>
              <a:t>One searches to confirm a hypothesis, in the positivist sense.</a:t>
            </a:r>
          </a:p>
          <a:p>
            <a:pPr marL="171450" indent="-171450">
              <a:buFont typeface="Arial" panose="020B0604020202020204" pitchFamily="34" charset="0"/>
              <a:buChar char="•"/>
            </a:pPr>
            <a:r>
              <a:rPr lang="en-GB" dirty="0"/>
              <a:t>Mindless repetitions</a:t>
            </a:r>
          </a:p>
          <a:p>
            <a:pPr marL="628650" lvl="1" indent="-171450">
              <a:buFont typeface="Arial" panose="020B0604020202020204" pitchFamily="34" charset="0"/>
              <a:buChar char="•"/>
            </a:pPr>
            <a:r>
              <a:rPr lang="en-GB" dirty="0"/>
              <a:t>Repeating bullshit is not un-bullshitting the bullshit</a:t>
            </a:r>
          </a:p>
          <a:p>
            <a:pPr marL="171450" indent="-171450">
              <a:buFont typeface="Arial" panose="020B0604020202020204" pitchFamily="34" charset="0"/>
              <a:buChar char="•"/>
            </a:pPr>
            <a:r>
              <a:rPr lang="en-GB" dirty="0"/>
              <a:t>Waste of resources</a:t>
            </a:r>
          </a:p>
          <a:p>
            <a:pPr marL="628650" lvl="1" indent="-171450">
              <a:buFont typeface="Arial" panose="020B0604020202020204" pitchFamily="34" charset="0"/>
              <a:buChar char="•"/>
            </a:pPr>
            <a:r>
              <a:rPr lang="en-GB" dirty="0"/>
              <a:t>Again: mindless repetitions might not make things better</a:t>
            </a:r>
          </a:p>
          <a:p>
            <a:pPr marL="628650" lvl="1" indent="-171450">
              <a:buFont typeface="Arial" panose="020B0604020202020204" pitchFamily="34" charset="0"/>
              <a:buChar char="•"/>
            </a:pPr>
            <a:r>
              <a:rPr lang="en-GB" dirty="0"/>
              <a:t>Nobody cares</a:t>
            </a:r>
          </a:p>
          <a:p>
            <a:pPr marL="1085850" lvl="2" indent="-171450">
              <a:buFont typeface="Arial" panose="020B0604020202020204" pitchFamily="34" charset="0"/>
              <a:buChar char="•"/>
            </a:pPr>
            <a:r>
              <a:rPr lang="en-GB" dirty="0"/>
              <a:t>Unfortunately, original research is cited more often</a:t>
            </a:r>
          </a:p>
          <a:p>
            <a:pPr marL="1543050" lvl="3" indent="-171450">
              <a:buFont typeface="Arial" panose="020B0604020202020204" pitchFamily="34" charset="0"/>
              <a:buChar char="•"/>
            </a:pPr>
            <a:r>
              <a:rPr lang="en-GB" dirty="0"/>
              <a:t>also after unsuccessful replications</a:t>
            </a:r>
          </a:p>
          <a:p>
            <a:pPr marL="171450" lvl="0" indent="-171450">
              <a:buFont typeface="Arial" panose="020B0604020202020204" pitchFamily="34" charset="0"/>
              <a:buChar char="•"/>
            </a:pPr>
            <a:r>
              <a:rPr lang="en-GB" dirty="0"/>
              <a:t>Hard to interpret, hence no value added</a:t>
            </a:r>
          </a:p>
          <a:p>
            <a:pPr marL="628650" lvl="1" indent="-171450">
              <a:buFont typeface="Arial" panose="020B0604020202020204" pitchFamily="34" charset="0"/>
              <a:buChar char="•"/>
            </a:pPr>
            <a:r>
              <a:rPr lang="en-GB" dirty="0"/>
              <a:t>The ongoing discussion on interpreting repetitive research might be difficult to swallow</a:t>
            </a:r>
          </a:p>
          <a:p>
            <a:pPr marL="628650" lvl="1" indent="-171450">
              <a:buFont typeface="Arial" panose="020B0604020202020204" pitchFamily="34" charset="0"/>
              <a:buChar char="•"/>
            </a:pPr>
            <a:r>
              <a:rPr lang="en-GB" dirty="0"/>
              <a:t>If we cannot even put a finger on when a finding is replicated, is the whole enterprise worth the effort?</a:t>
            </a:r>
          </a:p>
          <a:p>
            <a:pPr marL="171450" lvl="0" indent="-171450">
              <a:buFont typeface="Arial" panose="020B0604020202020204" pitchFamily="34" charset="0"/>
              <a:buChar char="•"/>
            </a:pPr>
            <a:endParaRPr lang="en-GB" dirty="0"/>
          </a:p>
        </p:txBody>
      </p:sp>
      <p:sp>
        <p:nvSpPr>
          <p:cNvPr id="4" name="Slide Number Placeholder 3"/>
          <p:cNvSpPr>
            <a:spLocks noGrp="1"/>
          </p:cNvSpPr>
          <p:nvPr>
            <p:ph type="sldNum" sz="quarter" idx="5"/>
          </p:nvPr>
        </p:nvSpPr>
        <p:spPr/>
        <p:txBody>
          <a:bodyPr/>
          <a:lstStyle/>
          <a:p>
            <a:fld id="{A91F661D-6737-7B42-A375-3E9BCD8BDFDE}" type="slidenum">
              <a:rPr lang="en-NO" smtClean="0"/>
              <a:t>41</a:t>
            </a:fld>
            <a:endParaRPr lang="en-NO"/>
          </a:p>
        </p:txBody>
      </p:sp>
    </p:spTree>
    <p:extLst>
      <p:ext uri="{BB962C8B-B14F-4D97-AF65-F5344CB8AC3E}">
        <p14:creationId xmlns:p14="http://schemas.microsoft.com/office/powerpoint/2010/main" val="136517974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Let’s look at some arguments against the </a:t>
            </a:r>
            <a:r>
              <a:rPr lang="en-GB" dirty="0" err="1"/>
              <a:t>criticsm</a:t>
            </a:r>
            <a:endParaRPr lang="en-GB" dirty="0"/>
          </a:p>
          <a:p>
            <a:pPr marL="628650" lvl="1" indent="-171450">
              <a:buFont typeface="Arial" panose="020B0604020202020204" pitchFamily="34" charset="0"/>
              <a:buChar char="•"/>
            </a:pPr>
            <a:r>
              <a:rPr lang="en-GB" dirty="0"/>
              <a:t>Just to play the devil’s advocate to the devil’s advocate </a:t>
            </a:r>
          </a:p>
          <a:p>
            <a:pPr marL="628650" lvl="1" indent="-171450">
              <a:buFont typeface="Arial" panose="020B0604020202020204" pitchFamily="34" charset="0"/>
              <a:buChar char="•"/>
            </a:pPr>
            <a:r>
              <a:rPr lang="en-GB" dirty="0"/>
              <a:t>Since we are at a repetitive research symposium … </a:t>
            </a:r>
            <a:r>
              <a:rPr lang="en-GB" dirty="0">
                <a:sym typeface="Wingdings" pitchFamily="2" charset="2"/>
              </a:rPr>
              <a:t> </a:t>
            </a:r>
            <a:endParaRPr lang="en-GB" dirty="0"/>
          </a:p>
          <a:p>
            <a:pPr marL="171450" indent="-171450">
              <a:buFont typeface="Arial" panose="020B0604020202020204" pitchFamily="34" charset="0"/>
              <a:buChar char="•"/>
            </a:pPr>
            <a:r>
              <a:rPr lang="en-GB" dirty="0"/>
              <a:t>“Reinforcing what has been done before”</a:t>
            </a:r>
          </a:p>
          <a:p>
            <a:pPr marL="628650" lvl="1" indent="-171450">
              <a:buFont typeface="Arial" panose="020B0604020202020204" pitchFamily="34" charset="0"/>
              <a:buChar char="•"/>
            </a:pPr>
            <a:r>
              <a:rPr lang="en-GB" dirty="0"/>
              <a:t>Actually, the opposite might be the case: </a:t>
            </a:r>
          </a:p>
          <a:p>
            <a:pPr marL="628650" lvl="1" indent="-171450">
              <a:buFont typeface="Arial" panose="020B0604020202020204" pitchFamily="34" charset="0"/>
              <a:buChar char="•"/>
            </a:pPr>
            <a:r>
              <a:rPr lang="en-GB" dirty="0"/>
              <a:t>Repeating prior findings is not redundancy; it is </a:t>
            </a:r>
            <a:r>
              <a:rPr lang="en-GB" b="1" dirty="0"/>
              <a:t>validation</a:t>
            </a:r>
            <a:r>
              <a:rPr lang="en-GB" dirty="0"/>
              <a:t>. </a:t>
            </a:r>
          </a:p>
          <a:p>
            <a:pPr marL="628650" lvl="1" indent="-171450">
              <a:buFont typeface="Arial" panose="020B0604020202020204" pitchFamily="34" charset="0"/>
              <a:buChar char="•"/>
            </a:pPr>
            <a:r>
              <a:rPr lang="en-GB" dirty="0"/>
              <a:t>Assuming that science is cumulative -- Without confirmation and replication, we risk building entire literatures on fragile or false findings. </a:t>
            </a:r>
          </a:p>
          <a:p>
            <a:pPr marL="628650" lvl="1" indent="-171450">
              <a:buFont typeface="Arial" panose="020B0604020202020204" pitchFamily="34" charset="0"/>
              <a:buChar char="•"/>
            </a:pPr>
            <a:r>
              <a:rPr lang="en-GB" dirty="0"/>
              <a:t>Repetition is what distinguishes robust knowledge from coincidence, error, or fraud. </a:t>
            </a:r>
          </a:p>
          <a:p>
            <a:pPr marL="628650" lvl="1" indent="-171450">
              <a:buFont typeface="Arial" panose="020B0604020202020204" pitchFamily="34" charset="0"/>
              <a:buChar char="•"/>
            </a:pPr>
            <a:r>
              <a:rPr lang="en-GB" dirty="0"/>
              <a:t>A single study rarely tells us the full story—converging evidence is what makes findings trustworthy.</a:t>
            </a:r>
          </a:p>
        </p:txBody>
      </p:sp>
      <p:sp>
        <p:nvSpPr>
          <p:cNvPr id="4" name="Slide Number Placeholder 3"/>
          <p:cNvSpPr>
            <a:spLocks noGrp="1"/>
          </p:cNvSpPr>
          <p:nvPr>
            <p:ph type="sldNum" sz="quarter" idx="5"/>
          </p:nvPr>
        </p:nvSpPr>
        <p:spPr/>
        <p:txBody>
          <a:bodyPr/>
          <a:lstStyle/>
          <a:p>
            <a:fld id="{A91F661D-6737-7B42-A375-3E9BCD8BDFDE}" type="slidenum">
              <a:rPr lang="en-NO" smtClean="0"/>
              <a:t>42</a:t>
            </a:fld>
            <a:endParaRPr lang="en-NO"/>
          </a:p>
        </p:txBody>
      </p:sp>
    </p:spTree>
    <p:extLst>
      <p:ext uri="{BB962C8B-B14F-4D97-AF65-F5344CB8AC3E}">
        <p14:creationId xmlns:p14="http://schemas.microsoft.com/office/powerpoint/2010/main" val="212610363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GB" dirty="0"/>
              <a:t>Positivist danger zone ...</a:t>
            </a:r>
          </a:p>
          <a:p>
            <a:pPr marL="171450" lvl="0" indent="-171450">
              <a:buFont typeface="Arial" panose="020B0604020202020204" pitchFamily="34" charset="0"/>
              <a:buChar char="•"/>
            </a:pPr>
            <a:r>
              <a:rPr lang="en-GB" dirty="0"/>
              <a:t>The goal of replication is not blind confirmation, but </a:t>
            </a:r>
            <a:r>
              <a:rPr lang="en-GB" b="1" dirty="0"/>
              <a:t>empirical scrutiny</a:t>
            </a:r>
            <a:r>
              <a:rPr lang="en-GB" dirty="0"/>
              <a:t>.</a:t>
            </a:r>
          </a:p>
          <a:p>
            <a:pPr marL="171450" lvl="0" indent="-171450">
              <a:buFont typeface="Arial" panose="020B0604020202020204" pitchFamily="34" charset="0"/>
              <a:buChar char="•"/>
            </a:pPr>
            <a:r>
              <a:rPr lang="en-GB" dirty="0"/>
              <a:t> Even if the original hypothesis is confirmed, doing so across different methods, samples, and contexts strengthens its credibility. </a:t>
            </a:r>
          </a:p>
          <a:p>
            <a:pPr marL="171450" lvl="0" indent="-171450">
              <a:buFont typeface="Arial" panose="020B0604020202020204" pitchFamily="34" charset="0"/>
              <a:buChar char="•"/>
            </a:pPr>
            <a:r>
              <a:rPr lang="en-GB" dirty="0"/>
              <a:t>Moreover, many replications are </a:t>
            </a:r>
            <a:r>
              <a:rPr lang="en-GB" i="1" dirty="0"/>
              <a:t>preregistered</a:t>
            </a:r>
            <a:r>
              <a:rPr lang="en-GB" dirty="0"/>
              <a:t> or follow rigorous statistical protocols to reduce bias. </a:t>
            </a:r>
          </a:p>
          <a:p>
            <a:pPr marL="171450" lvl="0" indent="-171450">
              <a:buFont typeface="Arial" panose="020B0604020202020204" pitchFamily="34" charset="0"/>
              <a:buChar char="•"/>
            </a:pPr>
            <a:r>
              <a:rPr lang="en-GB" dirty="0"/>
              <a:t>This is a safeguard, not a danger zone. </a:t>
            </a:r>
          </a:p>
          <a:p>
            <a:pPr marL="171450" lvl="0" indent="-171450">
              <a:buFont typeface="Arial" panose="020B0604020202020204" pitchFamily="34" charset="0"/>
              <a:buChar char="•"/>
            </a:pPr>
            <a:r>
              <a:rPr lang="en-GB" dirty="0"/>
              <a:t>If findings fail to replicate, this leads to </a:t>
            </a:r>
            <a:r>
              <a:rPr lang="en-GB" b="1" dirty="0"/>
              <a:t>scientific self-correction</a:t>
            </a:r>
            <a:r>
              <a:rPr lang="en-GB" dirty="0"/>
              <a:t>—a fundamental part of progress.</a:t>
            </a:r>
          </a:p>
        </p:txBody>
      </p:sp>
      <p:sp>
        <p:nvSpPr>
          <p:cNvPr id="4" name="Slide Number Placeholder 3"/>
          <p:cNvSpPr>
            <a:spLocks noGrp="1"/>
          </p:cNvSpPr>
          <p:nvPr>
            <p:ph type="sldNum" sz="quarter" idx="5"/>
          </p:nvPr>
        </p:nvSpPr>
        <p:spPr/>
        <p:txBody>
          <a:bodyPr/>
          <a:lstStyle/>
          <a:p>
            <a:fld id="{A91F661D-6737-7B42-A375-3E9BCD8BDFDE}" type="slidenum">
              <a:rPr lang="en-NO" smtClean="0"/>
              <a:t>43</a:t>
            </a:fld>
            <a:endParaRPr lang="en-NO"/>
          </a:p>
        </p:txBody>
      </p:sp>
    </p:spTree>
    <p:extLst>
      <p:ext uri="{BB962C8B-B14F-4D97-AF65-F5344CB8AC3E}">
        <p14:creationId xmlns:p14="http://schemas.microsoft.com/office/powerpoint/2010/main" val="122695994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GB" dirty="0"/>
              <a:t>Mindless repetitions ...</a:t>
            </a:r>
          </a:p>
          <a:p>
            <a:pPr marL="171450" lvl="0" indent="-171450">
              <a:buFont typeface="Arial" panose="020B0604020202020204" pitchFamily="34" charset="0"/>
              <a:buChar char="•"/>
            </a:pPr>
            <a:r>
              <a:rPr lang="en-GB" dirty="0"/>
              <a:t>Replicating flawed studies doesn't perpetuate them—it </a:t>
            </a:r>
            <a:r>
              <a:rPr lang="en-GB" b="1" dirty="0"/>
              <a:t>exposes them</a:t>
            </a:r>
            <a:r>
              <a:rPr lang="en-GB" dirty="0"/>
              <a:t>. </a:t>
            </a:r>
          </a:p>
          <a:p>
            <a:pPr marL="171450" lvl="0" indent="-171450">
              <a:buFont typeface="Arial" panose="020B0604020202020204" pitchFamily="34" charset="0"/>
              <a:buChar char="•"/>
            </a:pPr>
            <a:r>
              <a:rPr lang="en-GB" dirty="0"/>
              <a:t>Repetition is often the </a:t>
            </a:r>
            <a:r>
              <a:rPr lang="en-GB" i="1" dirty="0"/>
              <a:t>only</a:t>
            </a:r>
            <a:r>
              <a:rPr lang="en-GB" dirty="0"/>
              <a:t> way to uncover poorly designed studies, statistical malpractice, or inflated claims. </a:t>
            </a:r>
          </a:p>
          <a:p>
            <a:pPr marL="171450" lvl="0" indent="-171450">
              <a:buFont typeface="Arial" panose="020B0604020202020204" pitchFamily="34" charset="0"/>
              <a:buChar char="•"/>
            </a:pPr>
            <a:r>
              <a:rPr lang="en-GB" dirty="0"/>
              <a:t>It separates signal from noise.</a:t>
            </a:r>
          </a:p>
          <a:p>
            <a:pPr marL="171450" lvl="0" indent="-171450">
              <a:buFont typeface="Arial" panose="020B0604020202020204" pitchFamily="34" charset="0"/>
              <a:buChar char="•"/>
            </a:pPr>
            <a:r>
              <a:rPr lang="en-GB" dirty="0"/>
              <a:t> Mindless repetition is indeed unproductive, but </a:t>
            </a:r>
            <a:r>
              <a:rPr lang="en-GB" b="1" dirty="0"/>
              <a:t>purposeful, critical reproduction</a:t>
            </a:r>
            <a:r>
              <a:rPr lang="en-GB" dirty="0"/>
              <a:t> is the antidote to bullshit, not a contributor to it.</a:t>
            </a:r>
          </a:p>
        </p:txBody>
      </p:sp>
      <p:sp>
        <p:nvSpPr>
          <p:cNvPr id="4" name="Slide Number Placeholder 3"/>
          <p:cNvSpPr>
            <a:spLocks noGrp="1"/>
          </p:cNvSpPr>
          <p:nvPr>
            <p:ph type="sldNum" sz="quarter" idx="5"/>
          </p:nvPr>
        </p:nvSpPr>
        <p:spPr/>
        <p:txBody>
          <a:bodyPr/>
          <a:lstStyle/>
          <a:p>
            <a:fld id="{A91F661D-6737-7B42-A375-3E9BCD8BDFDE}" type="slidenum">
              <a:rPr lang="en-NO" smtClean="0"/>
              <a:t>44</a:t>
            </a:fld>
            <a:endParaRPr lang="en-NO"/>
          </a:p>
        </p:txBody>
      </p:sp>
    </p:spTree>
    <p:extLst>
      <p:ext uri="{BB962C8B-B14F-4D97-AF65-F5344CB8AC3E}">
        <p14:creationId xmlns:p14="http://schemas.microsoft.com/office/powerpoint/2010/main" val="324505592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GB" dirty="0"/>
              <a:t>Waste of resources ...</a:t>
            </a:r>
          </a:p>
          <a:p>
            <a:pPr marL="171450" lvl="0" indent="-171450">
              <a:buFont typeface="Arial" panose="020B0604020202020204" pitchFamily="34" charset="0"/>
              <a:buChar char="•"/>
            </a:pPr>
            <a:r>
              <a:rPr lang="en-GB" dirty="0"/>
              <a:t>It is far more wasteful to base decisions, policies, or further research on unreliable findings. </a:t>
            </a:r>
          </a:p>
          <a:p>
            <a:pPr marL="171450" lvl="0" indent="-171450">
              <a:buFont typeface="Arial" panose="020B0604020202020204" pitchFamily="34" charset="0"/>
              <a:buChar char="•"/>
            </a:pPr>
            <a:r>
              <a:rPr lang="en-GB" dirty="0"/>
              <a:t>Reproduction is a form of </a:t>
            </a:r>
            <a:r>
              <a:rPr lang="en-GB" b="1" dirty="0"/>
              <a:t>quality control</a:t>
            </a:r>
            <a:r>
              <a:rPr lang="en-GB" dirty="0"/>
              <a:t>.</a:t>
            </a:r>
          </a:p>
          <a:p>
            <a:pPr marL="171450" lvl="0" indent="-171450">
              <a:buFont typeface="Arial" panose="020B0604020202020204" pitchFamily="34" charset="0"/>
              <a:buChar char="•"/>
            </a:pPr>
            <a:r>
              <a:rPr lang="en-GB" dirty="0"/>
              <a:t> In fields like medicine, psychology, and AI, failing to validate key findings can lead to harm, misdiagnosis, or wasted public funding. </a:t>
            </a:r>
          </a:p>
          <a:p>
            <a:pPr marL="171450" lvl="0" indent="-171450">
              <a:buFont typeface="Arial" panose="020B0604020202020204" pitchFamily="34" charset="0"/>
              <a:buChar char="•"/>
            </a:pPr>
            <a:r>
              <a:rPr lang="en-GB" dirty="0"/>
              <a:t>Replication ensures that resources spent on future research, clinical trials, or applications are not built on sand.</a:t>
            </a:r>
          </a:p>
        </p:txBody>
      </p:sp>
      <p:sp>
        <p:nvSpPr>
          <p:cNvPr id="4" name="Slide Number Placeholder 3"/>
          <p:cNvSpPr>
            <a:spLocks noGrp="1"/>
          </p:cNvSpPr>
          <p:nvPr>
            <p:ph type="sldNum" sz="quarter" idx="5"/>
          </p:nvPr>
        </p:nvSpPr>
        <p:spPr/>
        <p:txBody>
          <a:bodyPr/>
          <a:lstStyle/>
          <a:p>
            <a:fld id="{A91F661D-6737-7B42-A375-3E9BCD8BDFDE}" type="slidenum">
              <a:rPr lang="en-NO" smtClean="0"/>
              <a:t>45</a:t>
            </a:fld>
            <a:endParaRPr lang="en-NO"/>
          </a:p>
        </p:txBody>
      </p:sp>
    </p:spTree>
    <p:extLst>
      <p:ext uri="{BB962C8B-B14F-4D97-AF65-F5344CB8AC3E}">
        <p14:creationId xmlns:p14="http://schemas.microsoft.com/office/powerpoint/2010/main" val="194070344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GB" dirty="0"/>
              <a:t>While it is true that there is no agreement or standard on how to interpret replication success, this is a poor argument to avoid repetitions</a:t>
            </a:r>
          </a:p>
          <a:p>
            <a:pPr marL="171450" lvl="0" indent="-171450">
              <a:buFont typeface="Arial" panose="020B0604020202020204" pitchFamily="34" charset="0"/>
              <a:buChar char="•"/>
            </a:pPr>
            <a:r>
              <a:rPr lang="en-GB" dirty="0"/>
              <a:t>Instead, success can be represented using different standards as e.g., done in </a:t>
            </a:r>
            <a:r>
              <a:rPr lang="en-GB" dirty="0" err="1"/>
              <a:t>Breznau</a:t>
            </a:r>
            <a:r>
              <a:rPr lang="en-GB" dirty="0"/>
              <a:t> et al paper</a:t>
            </a:r>
          </a:p>
        </p:txBody>
      </p:sp>
      <p:sp>
        <p:nvSpPr>
          <p:cNvPr id="4" name="Slide Number Placeholder 3"/>
          <p:cNvSpPr>
            <a:spLocks noGrp="1"/>
          </p:cNvSpPr>
          <p:nvPr>
            <p:ph type="sldNum" sz="quarter" idx="5"/>
          </p:nvPr>
        </p:nvSpPr>
        <p:spPr/>
        <p:txBody>
          <a:bodyPr/>
          <a:lstStyle/>
          <a:p>
            <a:fld id="{A91F661D-6737-7B42-A375-3E9BCD8BDFDE}" type="slidenum">
              <a:rPr lang="en-NO" smtClean="0"/>
              <a:t>46</a:t>
            </a:fld>
            <a:endParaRPr lang="en-NO"/>
          </a:p>
        </p:txBody>
      </p:sp>
    </p:spTree>
    <p:extLst>
      <p:ext uri="{BB962C8B-B14F-4D97-AF65-F5344CB8AC3E}">
        <p14:creationId xmlns:p14="http://schemas.microsoft.com/office/powerpoint/2010/main" val="329209656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GB" b="1" dirty="0"/>
              <a:t>1. </a:t>
            </a:r>
            <a:r>
              <a:rPr lang="en-GB" dirty="0"/>
              <a:t>Repetitive research has many </a:t>
            </a:r>
            <a:r>
              <a:rPr lang="en-GB" b="1" dirty="0"/>
              <a:t>advantages</a:t>
            </a:r>
            <a:r>
              <a:rPr lang="en-GB" dirty="0"/>
              <a:t> and can be used in many different ways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dirty="0"/>
              <a:t>The main advantages are that it can be useful to assess different error source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dirty="0"/>
              <a:t>Thinking of the dead salmon: issues with data analysis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dirty="0"/>
              <a:t>Thinking of my own data, reporting on a selection of variables might influence the results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dirty="0"/>
              <a:t>Thinking of Amy </a:t>
            </a:r>
            <a:r>
              <a:rPr lang="en-GB" dirty="0" err="1"/>
              <a:t>Orban’s</a:t>
            </a:r>
            <a:r>
              <a:rPr lang="en-GB" dirty="0"/>
              <a:t> multiverse analysis, where selective reporting might have happened</a:t>
            </a:r>
          </a:p>
          <a:p>
            <a:pPr marL="171450" indent="-171450">
              <a:buFont typeface="Arial" panose="020B0604020202020204" pitchFamily="34" charset="0"/>
              <a:buChar char="•"/>
            </a:pPr>
            <a:endParaRPr lang="en-GB" dirty="0"/>
          </a:p>
        </p:txBody>
      </p:sp>
      <p:sp>
        <p:nvSpPr>
          <p:cNvPr id="4" name="Slide Number Placeholder 3"/>
          <p:cNvSpPr>
            <a:spLocks noGrp="1"/>
          </p:cNvSpPr>
          <p:nvPr>
            <p:ph type="sldNum" sz="quarter" idx="5"/>
          </p:nvPr>
        </p:nvSpPr>
        <p:spPr/>
        <p:txBody>
          <a:bodyPr/>
          <a:lstStyle/>
          <a:p>
            <a:fld id="{A91F661D-6737-7B42-A375-3E9BCD8BDFDE}" type="slidenum">
              <a:rPr lang="en-NO" smtClean="0"/>
              <a:t>47</a:t>
            </a:fld>
            <a:endParaRPr lang="en-NO"/>
          </a:p>
        </p:txBody>
      </p:sp>
    </p:spTree>
    <p:extLst>
      <p:ext uri="{BB962C8B-B14F-4D97-AF65-F5344CB8AC3E}">
        <p14:creationId xmlns:p14="http://schemas.microsoft.com/office/powerpoint/2010/main" val="362858029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The epistemic reliability</a:t>
            </a:r>
          </a:p>
          <a:p>
            <a:pPr marL="628650" lvl="1" indent="-171450">
              <a:buFont typeface="Arial" panose="020B0604020202020204" pitchFamily="34" charset="0"/>
              <a:buChar char="•"/>
            </a:pPr>
            <a:r>
              <a:rPr lang="en-GB" dirty="0"/>
              <a:t>In the different study examples, we can get closer to better quantify uncertainty</a:t>
            </a:r>
          </a:p>
          <a:p>
            <a:pPr marL="628650" lvl="1" indent="-171450">
              <a:buFont typeface="Arial" panose="020B0604020202020204" pitchFamily="34" charset="0"/>
              <a:buChar char="•"/>
            </a:pPr>
            <a:r>
              <a:rPr lang="en-GB" dirty="0"/>
              <a:t>This helps among other things to not only assess the value of a theory, whether it needs updating or to be discarded, but ALSO to check real world applications.</a:t>
            </a:r>
          </a:p>
          <a:p>
            <a:pPr marL="628650" lvl="1" indent="-171450">
              <a:buFont typeface="Arial" panose="020B0604020202020204" pitchFamily="34" charset="0"/>
              <a:buChar char="•"/>
            </a:pPr>
            <a:r>
              <a:rPr lang="en-GB" dirty="0"/>
              <a:t>This is one of the main motivations of all the large-scale replications I presented</a:t>
            </a:r>
          </a:p>
          <a:p>
            <a:pPr marL="1085850" lvl="2" indent="-171450">
              <a:buFont typeface="Arial" panose="020B0604020202020204" pitchFamily="34" charset="0"/>
              <a:buChar char="•"/>
            </a:pPr>
            <a:r>
              <a:rPr lang="en-GB" dirty="0"/>
              <a:t>The core questions remains: What is true and what not? Which findings can be trusted and which not?</a:t>
            </a:r>
          </a:p>
        </p:txBody>
      </p:sp>
      <p:sp>
        <p:nvSpPr>
          <p:cNvPr id="4" name="Slide Number Placeholder 3"/>
          <p:cNvSpPr>
            <a:spLocks noGrp="1"/>
          </p:cNvSpPr>
          <p:nvPr>
            <p:ph type="sldNum" sz="quarter" idx="5"/>
          </p:nvPr>
        </p:nvSpPr>
        <p:spPr/>
        <p:txBody>
          <a:bodyPr/>
          <a:lstStyle/>
          <a:p>
            <a:fld id="{A91F661D-6737-7B42-A375-3E9BCD8BDFDE}" type="slidenum">
              <a:rPr lang="en-NO" smtClean="0"/>
              <a:t>48</a:t>
            </a:fld>
            <a:endParaRPr lang="en-NO"/>
          </a:p>
        </p:txBody>
      </p:sp>
    </p:spTree>
    <p:extLst>
      <p:ext uri="{BB962C8B-B14F-4D97-AF65-F5344CB8AC3E}">
        <p14:creationId xmlns:p14="http://schemas.microsoft.com/office/powerpoint/2010/main" val="72209967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GB" dirty="0"/>
              <a:t>Reducing research waste</a:t>
            </a:r>
          </a:p>
          <a:p>
            <a:pPr marL="742950" lvl="1" indent="-285750">
              <a:buFont typeface="Courier New" panose="02070309020205020404" pitchFamily="49" charset="0"/>
              <a:buChar char="o"/>
            </a:pPr>
            <a:r>
              <a:rPr lang="nb-NO" sz="1800" kern="100" dirty="0">
                <a:effectLst/>
                <a:latin typeface="Aptos" panose="020B0004020202020204" pitchFamily="34" charset="0"/>
                <a:ea typeface="Aptos" panose="020B0004020202020204" pitchFamily="34" charset="0"/>
                <a:cs typeface="Times New Roman" panose="02020603050405020304" pitchFamily="18" charset="0"/>
              </a:rPr>
              <a:t>If </a:t>
            </a:r>
            <a:r>
              <a:rPr lang="nb-NO" sz="1800" kern="100" dirty="0" err="1">
                <a:effectLst/>
                <a:latin typeface="Aptos" panose="020B0004020202020204" pitchFamily="34" charset="0"/>
                <a:ea typeface="Aptos" panose="020B0004020202020204" pitchFamily="34" charset="0"/>
                <a:cs typeface="Times New Roman" panose="02020603050405020304" pitchFamily="18" charset="0"/>
              </a:rPr>
              <a:t>you</a:t>
            </a:r>
            <a:r>
              <a:rPr lang="nb-NO" sz="1800" kern="100" dirty="0">
                <a:effectLst/>
                <a:latin typeface="Aptos" panose="020B0004020202020204" pitchFamily="34" charset="0"/>
                <a:ea typeface="Aptos" panose="020B0004020202020204" pitchFamily="34" charset="0"/>
                <a:cs typeface="Times New Roman" panose="02020603050405020304" pitchFamily="18" charset="0"/>
              </a:rPr>
              <a:t> </a:t>
            </a:r>
            <a:r>
              <a:rPr lang="nb-NO" sz="1800" kern="100" dirty="0" err="1">
                <a:effectLst/>
                <a:latin typeface="Aptos" panose="020B0004020202020204" pitchFamily="34" charset="0"/>
                <a:ea typeface="Aptos" panose="020B0004020202020204" pitchFamily="34" charset="0"/>
                <a:cs typeface="Times New Roman" panose="02020603050405020304" pitchFamily="18" charset="0"/>
              </a:rPr>
              <a:t>don’t</a:t>
            </a:r>
            <a:r>
              <a:rPr lang="nb-NO" sz="1800" kern="100" dirty="0">
                <a:effectLst/>
                <a:latin typeface="Aptos" panose="020B0004020202020204" pitchFamily="34" charset="0"/>
                <a:ea typeface="Aptos" panose="020B0004020202020204" pitchFamily="34" charset="0"/>
                <a:cs typeface="Times New Roman" panose="02020603050405020304" pitchFamily="18" charset="0"/>
              </a:rPr>
              <a:t> </a:t>
            </a:r>
            <a:r>
              <a:rPr lang="nb-NO" sz="1800" kern="100" dirty="0" err="1">
                <a:effectLst/>
                <a:latin typeface="Aptos" panose="020B0004020202020204" pitchFamily="34" charset="0"/>
                <a:ea typeface="Aptos" panose="020B0004020202020204" pitchFamily="34" charset="0"/>
                <a:cs typeface="Times New Roman" panose="02020603050405020304" pitchFamily="18" charset="0"/>
              </a:rPr>
              <a:t>know</a:t>
            </a:r>
            <a:r>
              <a:rPr lang="nb-NO" sz="1800" kern="100" dirty="0">
                <a:effectLst/>
                <a:latin typeface="Aptos" panose="020B0004020202020204" pitchFamily="34" charset="0"/>
                <a:ea typeface="Aptos" panose="020B0004020202020204" pitchFamily="34" charset="0"/>
                <a:cs typeface="Times New Roman" panose="02020603050405020304" pitchFamily="18" charset="0"/>
              </a:rPr>
              <a:t> </a:t>
            </a:r>
            <a:r>
              <a:rPr lang="nb-NO" sz="1800" kern="100" dirty="0" err="1">
                <a:effectLst/>
                <a:latin typeface="Aptos" panose="020B0004020202020204" pitchFamily="34" charset="0"/>
                <a:ea typeface="Aptos" panose="020B0004020202020204" pitchFamily="34" charset="0"/>
                <a:cs typeface="Times New Roman" panose="02020603050405020304" pitchFamily="18" charset="0"/>
              </a:rPr>
              <a:t>what</a:t>
            </a:r>
            <a:r>
              <a:rPr lang="nb-NO" sz="1800" kern="100" dirty="0">
                <a:effectLst/>
                <a:latin typeface="Aptos" panose="020B0004020202020204" pitchFamily="34" charset="0"/>
                <a:ea typeface="Aptos" panose="020B0004020202020204" pitchFamily="34" charset="0"/>
                <a:cs typeface="Times New Roman" panose="02020603050405020304" pitchFamily="18" charset="0"/>
              </a:rPr>
              <a:t> to do, </a:t>
            </a:r>
            <a:r>
              <a:rPr lang="nb-NO" sz="1800" kern="100" dirty="0" err="1">
                <a:effectLst/>
                <a:latin typeface="Aptos" panose="020B0004020202020204" pitchFamily="34" charset="0"/>
                <a:ea typeface="Aptos" panose="020B0004020202020204" pitchFamily="34" charset="0"/>
                <a:cs typeface="Times New Roman" panose="02020603050405020304" pitchFamily="18" charset="0"/>
              </a:rPr>
              <a:t>you</a:t>
            </a:r>
            <a:r>
              <a:rPr lang="nb-NO" sz="1800" kern="100" dirty="0">
                <a:effectLst/>
                <a:latin typeface="Aptos" panose="020B0004020202020204" pitchFamily="34" charset="0"/>
                <a:ea typeface="Aptos" panose="020B0004020202020204" pitchFamily="34" charset="0"/>
                <a:cs typeface="Times New Roman" panose="02020603050405020304" pitchFamily="18" charset="0"/>
              </a:rPr>
              <a:t> </a:t>
            </a:r>
            <a:r>
              <a:rPr lang="nb-NO" sz="1800" kern="100" dirty="0" err="1">
                <a:effectLst/>
                <a:latin typeface="Aptos" panose="020B0004020202020204" pitchFamily="34" charset="0"/>
                <a:ea typeface="Aptos" panose="020B0004020202020204" pitchFamily="34" charset="0"/>
                <a:cs typeface="Times New Roman" panose="02020603050405020304" pitchFamily="18" charset="0"/>
              </a:rPr>
              <a:t>can</a:t>
            </a:r>
            <a:r>
              <a:rPr lang="nb-NO" sz="1800" kern="100" dirty="0">
                <a:effectLst/>
                <a:latin typeface="Aptos" panose="020B0004020202020204" pitchFamily="34" charset="0"/>
                <a:ea typeface="Aptos" panose="020B0004020202020204" pitchFamily="34" charset="0"/>
                <a:cs typeface="Times New Roman" panose="02020603050405020304" pitchFamily="18" charset="0"/>
              </a:rPr>
              <a:t> do repetitive </a:t>
            </a:r>
            <a:r>
              <a:rPr lang="nb-NO" sz="1800" kern="100" dirty="0" err="1">
                <a:effectLst/>
                <a:latin typeface="Aptos" panose="020B0004020202020204" pitchFamily="34" charset="0"/>
                <a:ea typeface="Aptos" panose="020B0004020202020204" pitchFamily="34" charset="0"/>
                <a:cs typeface="Times New Roman" panose="02020603050405020304" pitchFamily="18" charset="0"/>
              </a:rPr>
              <a:t>research</a:t>
            </a:r>
            <a:endParaRPr lang="en-NO" sz="1800" kern="100" dirty="0">
              <a:effectLst/>
              <a:latin typeface="Aptos" panose="020B0004020202020204" pitchFamily="34" charset="0"/>
              <a:ea typeface="Aptos" panose="020B0004020202020204" pitchFamily="34" charset="0"/>
              <a:cs typeface="Times New Roman" panose="02020603050405020304" pitchFamily="18" charset="0"/>
            </a:endParaRPr>
          </a:p>
          <a:p>
            <a:pPr marL="742950" lvl="1" indent="-285750">
              <a:buFont typeface="Courier New" panose="02070309020205020404" pitchFamily="49" charset="0"/>
              <a:buChar char="o"/>
            </a:pPr>
            <a:r>
              <a:rPr lang="nb-NO" sz="1800" kern="100" dirty="0">
                <a:effectLst/>
                <a:latin typeface="Aptos" panose="020B0004020202020204" pitchFamily="34" charset="0"/>
                <a:ea typeface="Aptos" panose="020B0004020202020204" pitchFamily="34" charset="0"/>
                <a:cs typeface="Times New Roman" panose="02020603050405020304" pitchFamily="18" charset="0"/>
              </a:rPr>
              <a:t>If </a:t>
            </a:r>
            <a:r>
              <a:rPr lang="nb-NO" sz="1800" kern="100" dirty="0" err="1">
                <a:effectLst/>
                <a:latin typeface="Aptos" panose="020B0004020202020204" pitchFamily="34" charset="0"/>
                <a:ea typeface="Aptos" panose="020B0004020202020204" pitchFamily="34" charset="0"/>
                <a:cs typeface="Times New Roman" panose="02020603050405020304" pitchFamily="18" charset="0"/>
              </a:rPr>
              <a:t>you</a:t>
            </a:r>
            <a:r>
              <a:rPr lang="nb-NO" sz="1800" kern="100" dirty="0">
                <a:effectLst/>
                <a:latin typeface="Aptos" panose="020B0004020202020204" pitchFamily="34" charset="0"/>
                <a:ea typeface="Aptos" panose="020B0004020202020204" pitchFamily="34" charset="0"/>
                <a:cs typeface="Times New Roman" panose="02020603050405020304" pitchFamily="18" charset="0"/>
              </a:rPr>
              <a:t> </a:t>
            </a:r>
            <a:r>
              <a:rPr lang="nb-NO" sz="1800" kern="100" dirty="0" err="1">
                <a:effectLst/>
                <a:latin typeface="Aptos" panose="020B0004020202020204" pitchFamily="34" charset="0"/>
                <a:ea typeface="Aptos" panose="020B0004020202020204" pitchFamily="34" charset="0"/>
                <a:cs typeface="Times New Roman" panose="02020603050405020304" pitchFamily="18" charset="0"/>
              </a:rPr>
              <a:t>know</a:t>
            </a:r>
            <a:r>
              <a:rPr lang="nb-NO" sz="1800" kern="100" dirty="0">
                <a:effectLst/>
                <a:latin typeface="Aptos" panose="020B0004020202020204" pitchFamily="34" charset="0"/>
                <a:ea typeface="Aptos" panose="020B0004020202020204" pitchFamily="34" charset="0"/>
                <a:cs typeface="Times New Roman" panose="02020603050405020304" pitchFamily="18" charset="0"/>
              </a:rPr>
              <a:t> from </a:t>
            </a:r>
            <a:r>
              <a:rPr lang="nb-NO" sz="1800" kern="100" dirty="0" err="1">
                <a:effectLst/>
                <a:latin typeface="Aptos" panose="020B0004020202020204" pitchFamily="34" charset="0"/>
                <a:ea typeface="Aptos" panose="020B0004020202020204" pitchFamily="34" charset="0"/>
                <a:cs typeface="Times New Roman" panose="02020603050405020304" pitchFamily="18" charset="0"/>
              </a:rPr>
              <a:t>the</a:t>
            </a:r>
            <a:r>
              <a:rPr lang="nb-NO" sz="1800" kern="100" dirty="0">
                <a:effectLst/>
                <a:latin typeface="Aptos" panose="020B0004020202020204" pitchFamily="34" charset="0"/>
                <a:ea typeface="Aptos" panose="020B0004020202020204" pitchFamily="34" charset="0"/>
                <a:cs typeface="Times New Roman" panose="02020603050405020304" pitchFamily="18" charset="0"/>
              </a:rPr>
              <a:t> </a:t>
            </a:r>
            <a:r>
              <a:rPr lang="nb-NO" sz="1800" kern="100" dirty="0" err="1">
                <a:effectLst/>
                <a:latin typeface="Aptos" panose="020B0004020202020204" pitchFamily="34" charset="0"/>
                <a:ea typeface="Aptos" panose="020B0004020202020204" pitchFamily="34" charset="0"/>
                <a:cs typeface="Times New Roman" panose="02020603050405020304" pitchFamily="18" charset="0"/>
              </a:rPr>
              <a:t>onset</a:t>
            </a:r>
            <a:r>
              <a:rPr lang="nb-NO" sz="1800" kern="100" dirty="0">
                <a:effectLst/>
                <a:latin typeface="Aptos" panose="020B0004020202020204" pitchFamily="34" charset="0"/>
                <a:ea typeface="Aptos" panose="020B0004020202020204" pitchFamily="34" charset="0"/>
                <a:cs typeface="Times New Roman" panose="02020603050405020304" pitchFamily="18" charset="0"/>
              </a:rPr>
              <a:t> </a:t>
            </a:r>
            <a:r>
              <a:rPr lang="nb-NO" sz="1800" kern="100" dirty="0" err="1">
                <a:effectLst/>
                <a:latin typeface="Aptos" panose="020B0004020202020204" pitchFamily="34" charset="0"/>
                <a:ea typeface="Aptos" panose="020B0004020202020204" pitchFamily="34" charset="0"/>
                <a:cs typeface="Times New Roman" panose="02020603050405020304" pitchFamily="18" charset="0"/>
              </a:rPr>
              <a:t>that</a:t>
            </a:r>
            <a:r>
              <a:rPr lang="nb-NO" sz="1800" kern="100" dirty="0">
                <a:effectLst/>
                <a:latin typeface="Aptos" panose="020B0004020202020204" pitchFamily="34" charset="0"/>
                <a:ea typeface="Aptos" panose="020B0004020202020204" pitchFamily="34" charset="0"/>
                <a:cs typeface="Times New Roman" panose="02020603050405020304" pitchFamily="18" charset="0"/>
              </a:rPr>
              <a:t> </a:t>
            </a:r>
            <a:r>
              <a:rPr lang="nb-NO" sz="1800" kern="100" dirty="0" err="1">
                <a:effectLst/>
                <a:latin typeface="Aptos" panose="020B0004020202020204" pitchFamily="34" charset="0"/>
                <a:ea typeface="Aptos" panose="020B0004020202020204" pitchFamily="34" charset="0"/>
                <a:cs typeface="Times New Roman" panose="02020603050405020304" pitchFamily="18" charset="0"/>
              </a:rPr>
              <a:t>the</a:t>
            </a:r>
            <a:r>
              <a:rPr lang="nb-NO" sz="1800" kern="100" dirty="0">
                <a:effectLst/>
                <a:latin typeface="Aptos" panose="020B0004020202020204" pitchFamily="34" charset="0"/>
                <a:ea typeface="Aptos" panose="020B0004020202020204" pitchFamily="34" charset="0"/>
                <a:cs typeface="Times New Roman" panose="02020603050405020304" pitchFamily="18" charset="0"/>
              </a:rPr>
              <a:t> student or </a:t>
            </a:r>
            <a:r>
              <a:rPr lang="nb-NO" sz="1800" kern="100" dirty="0" err="1">
                <a:effectLst/>
                <a:latin typeface="Aptos" panose="020B0004020202020204" pitchFamily="34" charset="0"/>
                <a:ea typeface="Aptos" panose="020B0004020202020204" pitchFamily="34" charset="0"/>
                <a:cs typeface="Times New Roman" panose="02020603050405020304" pitchFamily="18" charset="0"/>
              </a:rPr>
              <a:t>early</a:t>
            </a:r>
            <a:r>
              <a:rPr lang="nb-NO" sz="1800" kern="100" dirty="0">
                <a:effectLst/>
                <a:latin typeface="Aptos" panose="020B0004020202020204" pitchFamily="34" charset="0"/>
                <a:ea typeface="Aptos" panose="020B0004020202020204" pitchFamily="34" charset="0"/>
                <a:cs typeface="Times New Roman" panose="02020603050405020304" pitchFamily="18" charset="0"/>
              </a:rPr>
              <a:t> </a:t>
            </a:r>
            <a:r>
              <a:rPr lang="nb-NO" sz="1800" kern="100" dirty="0" err="1">
                <a:effectLst/>
                <a:latin typeface="Aptos" panose="020B0004020202020204" pitchFamily="34" charset="0"/>
                <a:ea typeface="Aptos" panose="020B0004020202020204" pitchFamily="34" charset="0"/>
                <a:cs typeface="Times New Roman" panose="02020603050405020304" pitchFamily="18" charset="0"/>
              </a:rPr>
              <a:t>career</a:t>
            </a:r>
            <a:r>
              <a:rPr lang="nb-NO" sz="1800" kern="100" dirty="0">
                <a:effectLst/>
                <a:latin typeface="Aptos" panose="020B0004020202020204" pitchFamily="34" charset="0"/>
                <a:ea typeface="Aptos" panose="020B0004020202020204" pitchFamily="34" charset="0"/>
                <a:cs typeface="Times New Roman" panose="02020603050405020304" pitchFamily="18" charset="0"/>
              </a:rPr>
              <a:t> </a:t>
            </a:r>
            <a:r>
              <a:rPr lang="nb-NO" sz="1800" kern="100" dirty="0" err="1">
                <a:effectLst/>
                <a:latin typeface="Aptos" panose="020B0004020202020204" pitchFamily="34" charset="0"/>
                <a:ea typeface="Aptos" panose="020B0004020202020204" pitchFamily="34" charset="0"/>
                <a:cs typeface="Times New Roman" panose="02020603050405020304" pitchFamily="18" charset="0"/>
              </a:rPr>
              <a:t>scientist’s</a:t>
            </a:r>
            <a:r>
              <a:rPr lang="nb-NO" sz="1800" kern="100" dirty="0">
                <a:effectLst/>
                <a:latin typeface="Aptos" panose="020B0004020202020204" pitchFamily="34" charset="0"/>
                <a:ea typeface="Aptos" panose="020B0004020202020204" pitchFamily="34" charset="0"/>
                <a:cs typeface="Times New Roman" panose="02020603050405020304" pitchFamily="18" charset="0"/>
              </a:rPr>
              <a:t> </a:t>
            </a:r>
            <a:r>
              <a:rPr lang="nb-NO" sz="1800" kern="100" dirty="0" err="1">
                <a:effectLst/>
                <a:latin typeface="Aptos" panose="020B0004020202020204" pitchFamily="34" charset="0"/>
                <a:ea typeface="Aptos" panose="020B0004020202020204" pitchFamily="34" charset="0"/>
                <a:cs typeface="Times New Roman" panose="02020603050405020304" pitchFamily="18" charset="0"/>
              </a:rPr>
              <a:t>work</a:t>
            </a:r>
            <a:r>
              <a:rPr lang="nb-NO" sz="1800" kern="100" dirty="0">
                <a:effectLst/>
                <a:latin typeface="Aptos" panose="020B0004020202020204" pitchFamily="34" charset="0"/>
                <a:ea typeface="Aptos" panose="020B0004020202020204" pitchFamily="34" charset="0"/>
                <a:cs typeface="Times New Roman" panose="02020603050405020304" pitchFamily="18" charset="0"/>
              </a:rPr>
              <a:t> is </a:t>
            </a:r>
            <a:r>
              <a:rPr lang="nb-NO" sz="1800" kern="100" dirty="0" err="1">
                <a:effectLst/>
                <a:latin typeface="Aptos" panose="020B0004020202020204" pitchFamily="34" charset="0"/>
                <a:ea typeface="Aptos" panose="020B0004020202020204" pitchFamily="34" charset="0"/>
                <a:cs typeface="Times New Roman" panose="02020603050405020304" pitchFamily="18" charset="0"/>
              </a:rPr>
              <a:t>going</a:t>
            </a:r>
            <a:r>
              <a:rPr lang="nb-NO" sz="1800" kern="100" dirty="0">
                <a:effectLst/>
                <a:latin typeface="Aptos" panose="020B0004020202020204" pitchFamily="34" charset="0"/>
                <a:ea typeface="Aptos" panose="020B0004020202020204" pitchFamily="34" charset="0"/>
                <a:cs typeface="Times New Roman" panose="02020603050405020304" pitchFamily="18" charset="0"/>
              </a:rPr>
              <a:t> to </a:t>
            </a:r>
            <a:r>
              <a:rPr lang="nb-NO" sz="1800" kern="100" dirty="0" err="1">
                <a:effectLst/>
                <a:latin typeface="Aptos" panose="020B0004020202020204" pitchFamily="34" charset="0"/>
                <a:ea typeface="Aptos" panose="020B0004020202020204" pitchFamily="34" charset="0"/>
                <a:cs typeface="Times New Roman" panose="02020603050405020304" pitchFamily="18" charset="0"/>
              </a:rPr>
              <a:t>go</a:t>
            </a:r>
            <a:r>
              <a:rPr lang="nb-NO" sz="1800" kern="100" dirty="0">
                <a:effectLst/>
                <a:latin typeface="Aptos" panose="020B0004020202020204" pitchFamily="34" charset="0"/>
                <a:ea typeface="Aptos" panose="020B0004020202020204" pitchFamily="34" charset="0"/>
                <a:cs typeface="Times New Roman" panose="02020603050405020304" pitchFamily="18" charset="0"/>
              </a:rPr>
              <a:t> to </a:t>
            </a:r>
            <a:r>
              <a:rPr lang="nb-NO" sz="1800" kern="100" dirty="0" err="1">
                <a:effectLst/>
                <a:latin typeface="Aptos" panose="020B0004020202020204" pitchFamily="34" charset="0"/>
                <a:ea typeface="Aptos" panose="020B0004020202020204" pitchFamily="34" charset="0"/>
                <a:cs typeface="Times New Roman" panose="02020603050405020304" pitchFamily="18" charset="0"/>
              </a:rPr>
              <a:t>waste</a:t>
            </a:r>
            <a:r>
              <a:rPr lang="nb-NO" sz="1800" kern="100" dirty="0">
                <a:effectLst/>
                <a:latin typeface="Aptos" panose="020B0004020202020204" pitchFamily="34" charset="0"/>
                <a:ea typeface="Aptos" panose="020B0004020202020204" pitchFamily="34" charset="0"/>
                <a:cs typeface="Times New Roman" panose="02020603050405020304" pitchFamily="18" charset="0"/>
              </a:rPr>
              <a:t>, </a:t>
            </a:r>
            <a:r>
              <a:rPr lang="nb-NO" sz="1800" kern="100" dirty="0" err="1">
                <a:effectLst/>
                <a:latin typeface="Aptos" panose="020B0004020202020204" pitchFamily="34" charset="0"/>
                <a:ea typeface="Aptos" panose="020B0004020202020204" pitchFamily="34" charset="0"/>
                <a:cs typeface="Times New Roman" panose="02020603050405020304" pitchFamily="18" charset="0"/>
              </a:rPr>
              <a:t>why</a:t>
            </a:r>
            <a:r>
              <a:rPr lang="nb-NO" sz="1800" kern="100" dirty="0">
                <a:effectLst/>
                <a:latin typeface="Aptos" panose="020B0004020202020204" pitchFamily="34" charset="0"/>
                <a:ea typeface="Aptos" panose="020B0004020202020204" pitchFamily="34" charset="0"/>
                <a:cs typeface="Times New Roman" panose="02020603050405020304" pitchFamily="18" charset="0"/>
              </a:rPr>
              <a:t> not have </a:t>
            </a:r>
            <a:r>
              <a:rPr lang="nb-NO" sz="1800" kern="100" dirty="0" err="1">
                <a:effectLst/>
                <a:latin typeface="Aptos" panose="020B0004020202020204" pitchFamily="34" charset="0"/>
                <a:ea typeface="Aptos" panose="020B0004020202020204" pitchFamily="34" charset="0"/>
                <a:cs typeface="Times New Roman" panose="02020603050405020304" pitchFamily="18" charset="0"/>
              </a:rPr>
              <a:t>them</a:t>
            </a:r>
            <a:r>
              <a:rPr lang="nb-NO" sz="1800" kern="100" dirty="0">
                <a:effectLst/>
                <a:latin typeface="Aptos" panose="020B0004020202020204" pitchFamily="34" charset="0"/>
                <a:ea typeface="Aptos" panose="020B0004020202020204" pitchFamily="34" charset="0"/>
                <a:cs typeface="Times New Roman" panose="02020603050405020304" pitchFamily="18" charset="0"/>
              </a:rPr>
              <a:t> do </a:t>
            </a:r>
            <a:r>
              <a:rPr lang="nb-NO" sz="1800" kern="100" dirty="0" err="1">
                <a:effectLst/>
                <a:latin typeface="Aptos" panose="020B0004020202020204" pitchFamily="34" charset="0"/>
                <a:ea typeface="Aptos" panose="020B0004020202020204" pitchFamily="34" charset="0"/>
                <a:cs typeface="Times New Roman" panose="02020603050405020304" pitchFamily="18" charset="0"/>
              </a:rPr>
              <a:t>something</a:t>
            </a:r>
            <a:r>
              <a:rPr lang="nb-NO" sz="1800" kern="100" dirty="0">
                <a:effectLst/>
                <a:latin typeface="Aptos" panose="020B0004020202020204" pitchFamily="34" charset="0"/>
                <a:ea typeface="Aptos" panose="020B0004020202020204" pitchFamily="34" charset="0"/>
                <a:cs typeface="Times New Roman" panose="02020603050405020304" pitchFamily="18" charset="0"/>
              </a:rPr>
              <a:t> informative to </a:t>
            </a:r>
            <a:r>
              <a:rPr lang="nb-NO" sz="1800" kern="100" dirty="0" err="1">
                <a:effectLst/>
                <a:latin typeface="Aptos" panose="020B0004020202020204" pitchFamily="34" charset="0"/>
                <a:ea typeface="Aptos" panose="020B0004020202020204" pitchFamily="34" charset="0"/>
                <a:cs typeface="Times New Roman" panose="02020603050405020304" pitchFamily="18" charset="0"/>
              </a:rPr>
              <a:t>field</a:t>
            </a:r>
            <a:r>
              <a:rPr lang="nb-NO" sz="1800" kern="100" dirty="0">
                <a:effectLst/>
                <a:latin typeface="Aptos" panose="020B0004020202020204" pitchFamily="34" charset="0"/>
                <a:ea typeface="Aptos" panose="020B0004020202020204" pitchFamily="34" charset="0"/>
                <a:cs typeface="Times New Roman" panose="02020603050405020304" pitchFamily="18" charset="0"/>
              </a:rPr>
              <a:t>, </a:t>
            </a:r>
            <a:r>
              <a:rPr lang="nb-NO" sz="1800" kern="100" dirty="0" err="1">
                <a:effectLst/>
                <a:latin typeface="Aptos" panose="020B0004020202020204" pitchFamily="34" charset="0"/>
                <a:ea typeface="Aptos" panose="020B0004020202020204" pitchFamily="34" charset="0"/>
                <a:cs typeface="Times New Roman" panose="02020603050405020304" pitchFamily="18" charset="0"/>
              </a:rPr>
              <a:t>such</a:t>
            </a:r>
            <a:r>
              <a:rPr lang="nb-NO" sz="1800" kern="100" dirty="0">
                <a:effectLst/>
                <a:latin typeface="Aptos" panose="020B0004020202020204" pitchFamily="34" charset="0"/>
                <a:ea typeface="Aptos" panose="020B0004020202020204" pitchFamily="34" charset="0"/>
                <a:cs typeface="Times New Roman" panose="02020603050405020304" pitchFamily="18" charset="0"/>
              </a:rPr>
              <a:t> a </a:t>
            </a:r>
            <a:r>
              <a:rPr lang="nb-NO" sz="1800" kern="100" dirty="0" err="1">
                <a:effectLst/>
                <a:latin typeface="Aptos" panose="020B0004020202020204" pitchFamily="34" charset="0"/>
                <a:ea typeface="Aptos" panose="020B0004020202020204" pitchFamily="34" charset="0"/>
                <a:cs typeface="Times New Roman" panose="02020603050405020304" pitchFamily="18" charset="0"/>
              </a:rPr>
              <a:t>replication</a:t>
            </a:r>
            <a:r>
              <a:rPr lang="nb-NO" sz="1800" kern="100" dirty="0">
                <a:effectLst/>
                <a:latin typeface="Aptos" panose="020B0004020202020204" pitchFamily="34" charset="0"/>
                <a:ea typeface="Aptos" panose="020B0004020202020204" pitchFamily="34" charset="0"/>
                <a:cs typeface="Times New Roman" panose="02020603050405020304" pitchFamily="18" charset="0"/>
              </a:rPr>
              <a:t>?</a:t>
            </a:r>
            <a:endParaRPr lang="en-NO" sz="1800" kern="100" dirty="0">
              <a:effectLst/>
              <a:latin typeface="Aptos" panose="020B0004020202020204" pitchFamily="34" charset="0"/>
              <a:ea typeface="Aptos" panose="020B0004020202020204" pitchFamily="34" charset="0"/>
              <a:cs typeface="Times New Roman" panose="02020603050405020304" pitchFamily="18"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nb-NO" sz="1800" kern="100" dirty="0" err="1">
                <a:effectLst/>
                <a:latin typeface="Aptos" panose="020B0004020202020204" pitchFamily="34" charset="0"/>
                <a:ea typeface="Aptos" panose="020B0004020202020204" pitchFamily="34" charset="0"/>
                <a:cs typeface="Times New Roman" panose="02020603050405020304" pitchFamily="18" charset="0"/>
              </a:rPr>
              <a:t>Entrance</a:t>
            </a:r>
            <a:r>
              <a:rPr lang="nb-NO" sz="1800" kern="100" dirty="0">
                <a:effectLst/>
                <a:latin typeface="Aptos" panose="020B0004020202020204" pitchFamily="34" charset="0"/>
                <a:ea typeface="Aptos" panose="020B0004020202020204" pitchFamily="34" charset="0"/>
                <a:cs typeface="Times New Roman" panose="02020603050405020304" pitchFamily="18" charset="0"/>
              </a:rPr>
              <a:t> to </a:t>
            </a:r>
            <a:r>
              <a:rPr lang="nb-NO" sz="1800" kern="100" dirty="0" err="1">
                <a:effectLst/>
                <a:latin typeface="Aptos" panose="020B0004020202020204" pitchFamily="34" charset="0"/>
                <a:ea typeface="Aptos" panose="020B0004020202020204" pitchFamily="34" charset="0"/>
                <a:cs typeface="Times New Roman" panose="02020603050405020304" pitchFamily="18" charset="0"/>
              </a:rPr>
              <a:t>publication</a:t>
            </a:r>
            <a:r>
              <a:rPr lang="nb-NO" sz="1800" kern="100" dirty="0">
                <a:effectLst/>
                <a:latin typeface="Aptos" panose="020B0004020202020204" pitchFamily="34" charset="0"/>
                <a:ea typeface="Aptos" panose="020B0004020202020204" pitchFamily="34" charset="0"/>
                <a:cs typeface="Times New Roman" panose="02020603050405020304" pitchFamily="18" charset="0"/>
              </a:rPr>
              <a:t> </a:t>
            </a:r>
            <a:r>
              <a:rPr lang="nb-NO" sz="1800" kern="100" dirty="0" err="1">
                <a:effectLst/>
                <a:latin typeface="Aptos" panose="020B0004020202020204" pitchFamily="34" charset="0"/>
                <a:ea typeface="Aptos" panose="020B0004020202020204" pitchFamily="34" charset="0"/>
                <a:cs typeface="Times New Roman" panose="02020603050405020304" pitchFamily="18" charset="0"/>
              </a:rPr>
              <a:t>process</a:t>
            </a:r>
            <a:r>
              <a:rPr lang="nb-NO" sz="1800" kern="100" dirty="0">
                <a:effectLst/>
                <a:latin typeface="Aptos" panose="020B0004020202020204" pitchFamily="34" charset="0"/>
                <a:ea typeface="Aptos" panose="020B0004020202020204" pitchFamily="34" charset="0"/>
                <a:cs typeface="Times New Roman" panose="02020603050405020304" pitchFamily="18" charset="0"/>
              </a:rPr>
              <a:t> for </a:t>
            </a:r>
            <a:r>
              <a:rPr lang="nb-NO" sz="1800" kern="100" dirty="0" err="1">
                <a:effectLst/>
                <a:latin typeface="Aptos" panose="020B0004020202020204" pitchFamily="34" charset="0"/>
                <a:ea typeface="Aptos" panose="020B0004020202020204" pitchFamily="34" charset="0"/>
                <a:cs typeface="Times New Roman" panose="02020603050405020304" pitchFamily="18" charset="0"/>
              </a:rPr>
              <a:t>early</a:t>
            </a:r>
            <a:r>
              <a:rPr lang="nb-NO" sz="1800" kern="100" dirty="0">
                <a:effectLst/>
                <a:latin typeface="Aptos" panose="020B0004020202020204" pitchFamily="34" charset="0"/>
                <a:ea typeface="Aptos" panose="020B0004020202020204" pitchFamily="34" charset="0"/>
                <a:cs typeface="Times New Roman" panose="02020603050405020304" pitchFamily="18" charset="0"/>
              </a:rPr>
              <a:t> </a:t>
            </a:r>
            <a:r>
              <a:rPr lang="nb-NO" sz="1800" kern="100" dirty="0" err="1">
                <a:effectLst/>
                <a:latin typeface="Aptos" panose="020B0004020202020204" pitchFamily="34" charset="0"/>
                <a:ea typeface="Aptos" panose="020B0004020202020204" pitchFamily="34" charset="0"/>
                <a:cs typeface="Times New Roman" panose="02020603050405020304" pitchFamily="18" charset="0"/>
              </a:rPr>
              <a:t>career</a:t>
            </a:r>
            <a:r>
              <a:rPr lang="nb-NO" sz="1800" kern="100" dirty="0">
                <a:effectLst/>
                <a:latin typeface="Aptos" panose="020B0004020202020204" pitchFamily="34" charset="0"/>
                <a:ea typeface="Aptos" panose="020B0004020202020204" pitchFamily="34" charset="0"/>
                <a:cs typeface="Times New Roman" panose="02020603050405020304" pitchFamily="18" charset="0"/>
              </a:rPr>
              <a:t> scientists</a:t>
            </a:r>
            <a:endParaRPr lang="en-NO" sz="1800" kern="100" dirty="0">
              <a:effectLst/>
              <a:latin typeface="Aptos" panose="020B0004020202020204" pitchFamily="34" charset="0"/>
              <a:ea typeface="Aptos" panose="020B000402020202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A91F661D-6737-7B42-A375-3E9BCD8BDFDE}" type="slidenum">
              <a:rPr lang="en-NO" smtClean="0"/>
              <a:t>49</a:t>
            </a:fld>
            <a:endParaRPr lang="en-NO"/>
          </a:p>
        </p:txBody>
      </p:sp>
    </p:spTree>
    <p:extLst>
      <p:ext uri="{BB962C8B-B14F-4D97-AF65-F5344CB8AC3E}">
        <p14:creationId xmlns:p14="http://schemas.microsoft.com/office/powerpoint/2010/main" val="13146236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en-GB" b="0" dirty="0"/>
              <a:t> We can also look at the ideas of the most influential philosophers of science of the last century.</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b="0" dirty="0"/>
              <a:t> While the tools of double checking have changed, new methods have been developed,</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b="0" dirty="0"/>
              <a:t> also the philosophy of science has evolved,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b="0" dirty="0"/>
              <a:t>Still, the importance of checking or repeating remains unchallenged.</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b="0" dirty="0"/>
              <a:t> Let me give you some examples: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GB" b="0" dirty="0"/>
          </a:p>
          <a:p>
            <a:pPr>
              <a:buFont typeface="Arial" panose="020B0604020202020204" pitchFamily="34" charset="0"/>
              <a:buChar char="•"/>
            </a:pPr>
            <a:r>
              <a:rPr lang="en-GB" b="1" dirty="0"/>
              <a:t>Epistemic Reliability introduced by </a:t>
            </a:r>
            <a:r>
              <a:rPr lang="en-GB" dirty="0"/>
              <a:t>Alvin Goldman (1979)</a:t>
            </a:r>
          </a:p>
          <a:p>
            <a:pPr lvl="1">
              <a:buFont typeface="Arial" panose="020B0604020202020204" pitchFamily="34" charset="0"/>
              <a:buChar char="•"/>
            </a:pPr>
            <a:r>
              <a:rPr lang="en-GB" dirty="0"/>
              <a:t>Refers to the degree to which scientific knowledge built on scientific methods and results can be trusted</a:t>
            </a:r>
          </a:p>
          <a:p>
            <a:pPr lvl="1">
              <a:buFont typeface="Arial" panose="020B0604020202020204" pitchFamily="34" charset="0"/>
              <a:buChar char="•"/>
            </a:pPr>
            <a:r>
              <a:rPr lang="en-GB" dirty="0"/>
              <a:t>Replications and reproductions are essential for verifying the reliability of scientific findings. </a:t>
            </a:r>
          </a:p>
          <a:p>
            <a:pPr lvl="1">
              <a:buFont typeface="Arial" panose="020B0604020202020204" pitchFamily="34" charset="0"/>
              <a:buChar char="•"/>
            </a:pPr>
            <a:r>
              <a:rPr lang="en-GB" dirty="0"/>
              <a:t>They help ensure that results are not due to chance or specific conditions of a single study</a:t>
            </a:r>
          </a:p>
        </p:txBody>
      </p:sp>
      <p:sp>
        <p:nvSpPr>
          <p:cNvPr id="4" name="Slide Number Placeholder 3"/>
          <p:cNvSpPr>
            <a:spLocks noGrp="1"/>
          </p:cNvSpPr>
          <p:nvPr>
            <p:ph type="sldNum" sz="quarter" idx="5"/>
          </p:nvPr>
        </p:nvSpPr>
        <p:spPr/>
        <p:txBody>
          <a:bodyPr/>
          <a:lstStyle/>
          <a:p>
            <a:fld id="{A91F661D-6737-7B42-A375-3E9BCD8BDFDE}" type="slidenum">
              <a:rPr lang="en-NO" smtClean="0"/>
              <a:t>5</a:t>
            </a:fld>
            <a:endParaRPr lang="en-NO"/>
          </a:p>
        </p:txBody>
      </p:sp>
    </p:spTree>
    <p:extLst>
      <p:ext uri="{BB962C8B-B14F-4D97-AF65-F5344CB8AC3E}">
        <p14:creationId xmlns:p14="http://schemas.microsoft.com/office/powerpoint/2010/main" val="100364697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endParaRPr lang="en-GB" dirty="0"/>
          </a:p>
          <a:p>
            <a:pPr marL="0" lvl="0" indent="0">
              <a:buFont typeface="Arial" panose="020B0604020202020204" pitchFamily="34" charset="0"/>
              <a:buNone/>
            </a:pPr>
            <a:r>
              <a:rPr lang="en-GB" b="1" dirty="0"/>
              <a:t>2. What it cannot do</a:t>
            </a:r>
          </a:p>
          <a:p>
            <a:pPr marL="171450" lvl="0" indent="-171450">
              <a:buFont typeface="Arial" panose="020B0604020202020204" pitchFamily="34" charset="0"/>
              <a:buChar char="•"/>
            </a:pPr>
            <a:r>
              <a:rPr lang="en-GB" dirty="0" err="1"/>
              <a:t>Pursuate</a:t>
            </a:r>
            <a:r>
              <a:rPr lang="en-GB" dirty="0"/>
              <a:t> high impact journal editors (unless done smart or the right way)</a:t>
            </a:r>
          </a:p>
          <a:p>
            <a:pPr marL="171450" lvl="0" indent="-171450">
              <a:buFont typeface="Arial" panose="020B0604020202020204" pitchFamily="34" charset="0"/>
              <a:buChar char="•"/>
            </a:pPr>
            <a:endParaRPr lang="en-GB" dirty="0"/>
          </a:p>
          <a:p>
            <a:pPr marL="171450" lvl="0" indent="-171450">
              <a:buFont typeface="Arial" panose="020B0604020202020204" pitchFamily="34" charset="0"/>
              <a:buChar char="•"/>
            </a:pPr>
            <a:r>
              <a:rPr lang="en-GB" dirty="0"/>
              <a:t>LET’S TALK MORE ABOUT THE LAST TWO BITS in the next section</a:t>
            </a:r>
          </a:p>
        </p:txBody>
      </p:sp>
      <p:sp>
        <p:nvSpPr>
          <p:cNvPr id="4" name="Slide Number Placeholder 3"/>
          <p:cNvSpPr>
            <a:spLocks noGrp="1"/>
          </p:cNvSpPr>
          <p:nvPr>
            <p:ph type="sldNum" sz="quarter" idx="5"/>
          </p:nvPr>
        </p:nvSpPr>
        <p:spPr/>
        <p:txBody>
          <a:bodyPr/>
          <a:lstStyle/>
          <a:p>
            <a:fld id="{A91F661D-6737-7B42-A375-3E9BCD8BDFDE}" type="slidenum">
              <a:rPr lang="en-NO" smtClean="0"/>
              <a:t>50</a:t>
            </a:fld>
            <a:endParaRPr lang="en-NO"/>
          </a:p>
        </p:txBody>
      </p:sp>
    </p:spTree>
    <p:extLst>
      <p:ext uri="{BB962C8B-B14F-4D97-AF65-F5344CB8AC3E}">
        <p14:creationId xmlns:p14="http://schemas.microsoft.com/office/powerpoint/2010/main" val="97775443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NO" dirty="0"/>
              <a:t>I made a point for repetitive research being useful</a:t>
            </a:r>
          </a:p>
          <a:p>
            <a:pPr marL="171450" indent="-171450">
              <a:buFont typeface="Arial" panose="020B0604020202020204" pitchFamily="34" charset="0"/>
              <a:buChar char="•"/>
            </a:pPr>
            <a:r>
              <a:rPr lang="en-NO" dirty="0"/>
              <a:t>Funders &gt;&gt; There are some anthroposophic and charity organisations which already apply open science principles and endorse </a:t>
            </a:r>
          </a:p>
          <a:p>
            <a:pPr marL="628650" lvl="1" indent="-171450">
              <a:buFont typeface="Arial" panose="020B0604020202020204" pitchFamily="34" charset="0"/>
              <a:buChar char="•"/>
            </a:pPr>
            <a:r>
              <a:rPr lang="en-NO" dirty="0"/>
              <a:t>They want their money to be well spend</a:t>
            </a:r>
          </a:p>
          <a:p>
            <a:pPr marL="171450" indent="-171450">
              <a:buFont typeface="Arial" panose="020B0604020202020204" pitchFamily="34" charset="0"/>
              <a:buChar char="•"/>
            </a:pPr>
            <a:r>
              <a:rPr lang="en-NO" dirty="0"/>
              <a:t>Researchers</a:t>
            </a:r>
          </a:p>
          <a:p>
            <a:pPr marL="628650" lvl="1" indent="-171450">
              <a:buFont typeface="Arial" panose="020B0604020202020204" pitchFamily="34" charset="0"/>
              <a:buChar char="•"/>
            </a:pPr>
            <a:r>
              <a:rPr lang="en-NO" dirty="0"/>
              <a:t>While it might seem personally threatining when research is being replicated, it is a compliment: the rese</a:t>
            </a:r>
            <a:r>
              <a:rPr lang="en-GB" dirty="0" err="1"/>
              <a:t>ar</a:t>
            </a:r>
            <a:r>
              <a:rPr lang="en-NO" dirty="0"/>
              <a:t>ch is so important that it is being replicated</a:t>
            </a:r>
          </a:p>
          <a:p>
            <a:pPr marL="628650" lvl="1" indent="-171450">
              <a:buFont typeface="Arial" panose="020B0604020202020204" pitchFamily="34" charset="0"/>
              <a:buChar char="•"/>
            </a:pPr>
            <a:r>
              <a:rPr lang="en-NO" dirty="0"/>
              <a:t>That provides more attention to the rese</a:t>
            </a:r>
            <a:r>
              <a:rPr lang="en-GB" dirty="0" err="1"/>
              <a:t>ar</a:t>
            </a:r>
            <a:r>
              <a:rPr lang="en-NO" dirty="0"/>
              <a:t>ch, an opportunity to get to know each other, and to collaborate</a:t>
            </a:r>
          </a:p>
        </p:txBody>
      </p:sp>
      <p:sp>
        <p:nvSpPr>
          <p:cNvPr id="4" name="Slide Number Placeholder 3"/>
          <p:cNvSpPr>
            <a:spLocks noGrp="1"/>
          </p:cNvSpPr>
          <p:nvPr>
            <p:ph type="sldNum" sz="quarter" idx="5"/>
          </p:nvPr>
        </p:nvSpPr>
        <p:spPr/>
        <p:txBody>
          <a:bodyPr/>
          <a:lstStyle/>
          <a:p>
            <a:fld id="{A91F661D-6737-7B42-A375-3E9BCD8BDFDE}" type="slidenum">
              <a:rPr lang="en-NO" smtClean="0"/>
              <a:t>51</a:t>
            </a:fld>
            <a:endParaRPr lang="en-NO"/>
          </a:p>
        </p:txBody>
      </p:sp>
    </p:spTree>
    <p:extLst>
      <p:ext uri="{BB962C8B-B14F-4D97-AF65-F5344CB8AC3E}">
        <p14:creationId xmlns:p14="http://schemas.microsoft.com/office/powerpoint/2010/main" val="41315654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NO" dirty="0"/>
              <a:t>How do early career researchers fit into this?</a:t>
            </a:r>
          </a:p>
          <a:p>
            <a:pPr marL="628650" lvl="1" indent="-171450">
              <a:buFont typeface="Arial" panose="020B0604020202020204" pitchFamily="34" charset="0"/>
              <a:buChar char="•"/>
            </a:pPr>
            <a:r>
              <a:rPr lang="en-NO" dirty="0"/>
              <a:t>There are some caveats a</a:t>
            </a:r>
            <a:r>
              <a:rPr lang="en-GB" dirty="0" err="1"/>
              <a:t>nd</a:t>
            </a:r>
            <a:r>
              <a:rPr lang="en-NO" dirty="0"/>
              <a:t> doing repetitive research is certainly not the most frictionless path towards tenure</a:t>
            </a:r>
          </a:p>
          <a:p>
            <a:pPr marL="628650" lvl="1" indent="-171450">
              <a:buFont typeface="Arial" panose="020B0604020202020204" pitchFamily="34" charset="0"/>
              <a:buChar char="•"/>
            </a:pPr>
            <a:r>
              <a:rPr lang="en-NO" dirty="0"/>
              <a:t>I really hope that this changes</a:t>
            </a:r>
          </a:p>
          <a:p>
            <a:pPr marL="171450" lvl="0" indent="-171450">
              <a:buFont typeface="Arial" panose="020B0604020202020204" pitchFamily="34" charset="0"/>
              <a:buChar char="•"/>
            </a:pPr>
            <a:r>
              <a:rPr lang="en-NO" dirty="0"/>
              <a:t>I am an ECR myself, so it is not my place to give career advice.</a:t>
            </a:r>
          </a:p>
          <a:p>
            <a:pPr marL="171450" lvl="0" indent="-171450">
              <a:buFont typeface="Arial" panose="020B0604020202020204" pitchFamily="34" charset="0"/>
              <a:buChar char="•"/>
            </a:pPr>
            <a:r>
              <a:rPr lang="en-NO" dirty="0"/>
              <a:t>However, just by observing w</a:t>
            </a:r>
            <a:r>
              <a:rPr lang="en-GB" dirty="0"/>
              <a:t>ha</a:t>
            </a:r>
            <a:r>
              <a:rPr lang="en-NO" dirty="0"/>
              <a:t>t people cite, use, talk about, I can summarize a little of what I have seen</a:t>
            </a:r>
          </a:p>
          <a:p>
            <a:pPr marL="628650" lvl="1" indent="-171450">
              <a:buFont typeface="Arial" panose="020B0604020202020204" pitchFamily="34" charset="0"/>
              <a:buChar char="•"/>
            </a:pPr>
            <a:r>
              <a:rPr lang="en-NO" dirty="0"/>
              <a:t>Namely, there are certainly many things one can do to obtain high-impact repetitive research publications (on whatever metric you want to measure it)</a:t>
            </a:r>
          </a:p>
          <a:p>
            <a:pPr marL="628650" lvl="1" indent="-171450">
              <a:buFont typeface="Arial" panose="020B0604020202020204" pitchFamily="34" charset="0"/>
              <a:buChar char="•"/>
            </a:pPr>
            <a:r>
              <a:rPr lang="en-NO" dirty="0"/>
              <a:t>Big team science efforts play a significant role in this, in my opinion</a:t>
            </a:r>
          </a:p>
          <a:p>
            <a:pPr marL="628650" lvl="1" indent="-171450">
              <a:buFont typeface="Arial" panose="020B0604020202020204" pitchFamily="34" charset="0"/>
              <a:buChar char="•"/>
            </a:pPr>
            <a:r>
              <a:rPr lang="en-NO" dirty="0"/>
              <a:t>Most of the studies which really shift the field are such studies</a:t>
            </a:r>
          </a:p>
          <a:p>
            <a:pPr marL="628650" lvl="1" indent="-171450">
              <a:buFont typeface="Arial" panose="020B0604020202020204" pitchFamily="34" charset="0"/>
              <a:buChar char="•"/>
            </a:pPr>
            <a:r>
              <a:rPr lang="en-NO" dirty="0"/>
              <a:t>On the positive side: one does not need to start such efforts oneself</a:t>
            </a:r>
          </a:p>
          <a:p>
            <a:pPr marL="628650" lvl="1" indent="-171450">
              <a:buFont typeface="Arial" panose="020B0604020202020204" pitchFamily="34" charset="0"/>
              <a:buChar char="•"/>
            </a:pPr>
            <a:r>
              <a:rPr lang="en-NO" dirty="0"/>
              <a:t>There are pleanty of teams out there with working structures who are happy to welcome new members</a:t>
            </a:r>
          </a:p>
          <a:p>
            <a:pPr marL="628650" lvl="1" indent="-171450">
              <a:buFont typeface="Arial" panose="020B0604020202020204" pitchFamily="34" charset="0"/>
              <a:buChar char="•"/>
            </a:pPr>
            <a:r>
              <a:rPr lang="en-NO" dirty="0"/>
              <a:t>Once you are ready, you can start your own effort</a:t>
            </a:r>
          </a:p>
          <a:p>
            <a:pPr marL="628650" lvl="1" indent="-171450">
              <a:buFont typeface="Arial" panose="020B0604020202020204" pitchFamily="34" charset="0"/>
              <a:buChar char="•"/>
            </a:pPr>
            <a:r>
              <a:rPr lang="en-NO" dirty="0"/>
              <a:t>This focus on big team science is what has brought other fields to a completely new level, examples:</a:t>
            </a:r>
          </a:p>
          <a:p>
            <a:pPr marL="1085850" lvl="2" indent="-171450">
              <a:buFont typeface="Arial" panose="020B0604020202020204" pitchFamily="34" charset="0"/>
              <a:buChar char="•"/>
            </a:pPr>
            <a:r>
              <a:rPr lang="en-NO" dirty="0"/>
              <a:t>CERN</a:t>
            </a:r>
          </a:p>
          <a:p>
            <a:pPr marL="1085850" lvl="2" indent="-171450">
              <a:buFont typeface="Arial" panose="020B0604020202020204" pitchFamily="34" charset="0"/>
              <a:buChar char="•"/>
            </a:pPr>
            <a:r>
              <a:rPr lang="en-NO" dirty="0"/>
              <a:t>Genetics consortium studies</a:t>
            </a:r>
          </a:p>
          <a:p>
            <a:pPr marL="1085850" lvl="2" indent="-171450">
              <a:buFont typeface="Arial" panose="020B0604020202020204" pitchFamily="34" charset="0"/>
              <a:buChar char="•"/>
            </a:pPr>
            <a:r>
              <a:rPr lang="en-NO" dirty="0"/>
              <a:t>Neuroimaging consortia, large-scale imaging</a:t>
            </a:r>
          </a:p>
        </p:txBody>
      </p:sp>
      <p:sp>
        <p:nvSpPr>
          <p:cNvPr id="4" name="Slide Number Placeholder 3"/>
          <p:cNvSpPr>
            <a:spLocks noGrp="1"/>
          </p:cNvSpPr>
          <p:nvPr>
            <p:ph type="sldNum" sz="quarter" idx="5"/>
          </p:nvPr>
        </p:nvSpPr>
        <p:spPr/>
        <p:txBody>
          <a:bodyPr/>
          <a:lstStyle/>
          <a:p>
            <a:fld id="{A91F661D-6737-7B42-A375-3E9BCD8BDFDE}" type="slidenum">
              <a:rPr lang="en-NO" smtClean="0"/>
              <a:t>52</a:t>
            </a:fld>
            <a:endParaRPr lang="en-NO"/>
          </a:p>
        </p:txBody>
      </p:sp>
    </p:spTree>
    <p:extLst>
      <p:ext uri="{BB962C8B-B14F-4D97-AF65-F5344CB8AC3E}">
        <p14:creationId xmlns:p14="http://schemas.microsoft.com/office/powerpoint/2010/main" val="261962869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NO" dirty="0"/>
              <a:t>For senior researchers</a:t>
            </a:r>
          </a:p>
          <a:p>
            <a:pPr marL="628650" lvl="1" indent="-171450">
              <a:buFont typeface="Arial" panose="020B0604020202020204" pitchFamily="34" charset="0"/>
              <a:buChar char="•"/>
            </a:pPr>
            <a:r>
              <a:rPr lang="en-GB" dirty="0"/>
              <a:t>B</a:t>
            </a:r>
            <a:r>
              <a:rPr lang="en-NO" dirty="0"/>
              <a:t>uild solid foundation for your or the field’s further efforts</a:t>
            </a:r>
          </a:p>
          <a:p>
            <a:pPr marL="628650" lvl="1" indent="-171450">
              <a:buFont typeface="Arial" panose="020B0604020202020204" pitchFamily="34" charset="0"/>
              <a:buChar char="•"/>
            </a:pPr>
            <a:r>
              <a:rPr lang="en-NO" dirty="0"/>
              <a:t>Good for science at large</a:t>
            </a:r>
          </a:p>
          <a:p>
            <a:pPr marL="628650" lvl="1" indent="-171450">
              <a:buFont typeface="Arial" panose="020B0604020202020204" pitchFamily="34" charset="0"/>
              <a:buChar char="•"/>
            </a:pPr>
            <a:r>
              <a:rPr lang="en-NO" dirty="0"/>
              <a:t>Support the next generation – in 100 years, nobody will care about some article reaching som metric in 2025</a:t>
            </a:r>
          </a:p>
        </p:txBody>
      </p:sp>
      <p:sp>
        <p:nvSpPr>
          <p:cNvPr id="4" name="Slide Number Placeholder 3"/>
          <p:cNvSpPr>
            <a:spLocks noGrp="1"/>
          </p:cNvSpPr>
          <p:nvPr>
            <p:ph type="sldNum" sz="quarter" idx="5"/>
          </p:nvPr>
        </p:nvSpPr>
        <p:spPr/>
        <p:txBody>
          <a:bodyPr/>
          <a:lstStyle/>
          <a:p>
            <a:fld id="{A91F661D-6737-7B42-A375-3E9BCD8BDFDE}" type="slidenum">
              <a:rPr lang="en-NO" smtClean="0"/>
              <a:t>53</a:t>
            </a:fld>
            <a:endParaRPr lang="en-NO"/>
          </a:p>
        </p:txBody>
      </p:sp>
    </p:spTree>
    <p:extLst>
      <p:ext uri="{BB962C8B-B14F-4D97-AF65-F5344CB8AC3E}">
        <p14:creationId xmlns:p14="http://schemas.microsoft.com/office/powerpoint/2010/main" val="334895492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Before </a:t>
            </a:r>
            <a:r>
              <a:rPr lang="en-GB"/>
              <a:t>getting started, </a:t>
            </a:r>
            <a:r>
              <a:rPr lang="en-GB" dirty="0"/>
              <a:t>you need to define your goal</a:t>
            </a:r>
          </a:p>
          <a:p>
            <a:pPr marL="628650" lvl="1" indent="-171450">
              <a:buFont typeface="Arial" panose="020B0604020202020204" pitchFamily="34" charset="0"/>
              <a:buChar char="•"/>
            </a:pPr>
            <a:r>
              <a:rPr lang="en-GB" dirty="0"/>
              <a:t>Do you want to bring previous dissertation projects to publication?</a:t>
            </a:r>
          </a:p>
          <a:p>
            <a:pPr marL="628650" lvl="1" indent="-171450">
              <a:buFont typeface="Arial" panose="020B0604020202020204" pitchFamily="34" charset="0"/>
              <a:buChar char="•"/>
            </a:pPr>
            <a:r>
              <a:rPr lang="en-GB" dirty="0"/>
              <a:t>Or a new project?</a:t>
            </a:r>
          </a:p>
          <a:p>
            <a:pPr marL="628650" lvl="1" indent="-171450">
              <a:buFont typeface="Arial" panose="020B0604020202020204" pitchFamily="34" charset="0"/>
              <a:buChar char="•"/>
            </a:pPr>
            <a:r>
              <a:rPr lang="en-GB" dirty="0"/>
              <a:t>You will also need to ask yourself whether repetitive research is the right tool to answer your question</a:t>
            </a:r>
          </a:p>
          <a:p>
            <a:pPr marL="1085850" lvl="2" indent="-171450">
              <a:buFont typeface="Arial" panose="020B0604020202020204" pitchFamily="34" charset="0"/>
              <a:buChar char="•"/>
            </a:pPr>
            <a:r>
              <a:rPr lang="en-GB" dirty="0"/>
              <a:t>Perhaps a completely new study will better aid your drug discovery or behavioural intervention exploration</a:t>
            </a:r>
          </a:p>
          <a:p>
            <a:pPr marL="171450" indent="-171450">
              <a:buFont typeface="Arial" panose="020B0604020202020204" pitchFamily="34" charset="0"/>
              <a:buChar char="•"/>
            </a:pPr>
            <a:r>
              <a:rPr lang="en-GB" dirty="0"/>
              <a:t>You can then decide what sort of approach and analysis are appropriated</a:t>
            </a:r>
          </a:p>
          <a:p>
            <a:pPr marL="628650" lvl="1" indent="-171450">
              <a:buFont typeface="Arial" panose="020B0604020202020204" pitchFamily="34" charset="0"/>
              <a:buChar char="•"/>
            </a:pPr>
            <a:r>
              <a:rPr lang="en-GB" dirty="0"/>
              <a:t>Is a replication necessary or is there data which can be pooled, analyses reproduced?</a:t>
            </a:r>
          </a:p>
          <a:p>
            <a:pPr marL="628650" lvl="1" indent="-171450">
              <a:buFont typeface="Arial" panose="020B0604020202020204" pitchFamily="34" charset="0"/>
              <a:buChar char="•"/>
            </a:pPr>
            <a:r>
              <a:rPr lang="en-GB" dirty="0"/>
              <a:t>If you want to replicate, how? Close replication?</a:t>
            </a:r>
          </a:p>
          <a:p>
            <a:pPr marL="628650" lvl="1" indent="-171450">
              <a:buFont typeface="Arial" panose="020B0604020202020204" pitchFamily="34" charset="0"/>
              <a:buChar char="•"/>
            </a:pPr>
            <a:r>
              <a:rPr lang="en-GB" dirty="0"/>
              <a:t>Then, you might want to check available resource, perhaps contact the original study authors</a:t>
            </a:r>
          </a:p>
          <a:p>
            <a:pPr marL="628650" lvl="1" indent="-171450">
              <a:buFont typeface="Arial" panose="020B0604020202020204" pitchFamily="34" charset="0"/>
              <a:buChar char="•"/>
            </a:pPr>
            <a:r>
              <a:rPr lang="en-GB" dirty="0"/>
              <a:t>It  can also be useful to include extensions of the original study</a:t>
            </a:r>
          </a:p>
          <a:p>
            <a:pPr marL="171450" indent="-171450">
              <a:buFont typeface="Arial" panose="020B0604020202020204" pitchFamily="34" charset="0"/>
              <a:buChar char="•"/>
            </a:pPr>
            <a:r>
              <a:rPr lang="en-GB" dirty="0"/>
              <a:t>Generally, experienced replicators can help!</a:t>
            </a:r>
          </a:p>
          <a:p>
            <a:pPr marL="628650" lvl="1" indent="-171450">
              <a:buFont typeface="Arial" panose="020B0604020202020204" pitchFamily="34" charset="0"/>
              <a:buChar char="•"/>
            </a:pPr>
            <a:r>
              <a:rPr lang="en-GB" dirty="0"/>
              <a:t>This is a long and straining process. Be prepared!</a:t>
            </a:r>
          </a:p>
          <a:p>
            <a:pPr marL="628650" lvl="1" indent="-171450">
              <a:buFont typeface="Arial" panose="020B0604020202020204" pitchFamily="34" charset="0"/>
              <a:buChar char="•"/>
            </a:pPr>
            <a:r>
              <a:rPr lang="en-GB" dirty="0"/>
              <a:t>Not all studies are equally easily or difficult replicated</a:t>
            </a:r>
          </a:p>
          <a:p>
            <a:pPr marL="628650" lvl="1" indent="-171450">
              <a:buFont typeface="Arial" panose="020B0604020202020204" pitchFamily="34" charset="0"/>
              <a:buChar char="•"/>
            </a:pPr>
            <a:r>
              <a:rPr lang="en-GB" dirty="0"/>
              <a:t>Team work generally helps</a:t>
            </a:r>
          </a:p>
          <a:p>
            <a:pPr marL="171450" lvl="0" indent="-171450">
              <a:buFont typeface="Arial" panose="020B0604020202020204" pitchFamily="34" charset="0"/>
              <a:buChar char="•"/>
            </a:pPr>
            <a:r>
              <a:rPr lang="en-GB" dirty="0"/>
              <a:t>Disclaimer: The smartest way is to plan first and talk about things BEFORE starting</a:t>
            </a:r>
          </a:p>
        </p:txBody>
      </p:sp>
      <p:sp>
        <p:nvSpPr>
          <p:cNvPr id="4" name="Slide Number Placeholder 3"/>
          <p:cNvSpPr>
            <a:spLocks noGrp="1"/>
          </p:cNvSpPr>
          <p:nvPr>
            <p:ph type="sldNum" sz="quarter" idx="5"/>
          </p:nvPr>
        </p:nvSpPr>
        <p:spPr/>
        <p:txBody>
          <a:bodyPr/>
          <a:lstStyle/>
          <a:p>
            <a:fld id="{A91F661D-6737-7B42-A375-3E9BCD8BDFDE}" type="slidenum">
              <a:rPr lang="en-NO" smtClean="0"/>
              <a:t>54</a:t>
            </a:fld>
            <a:endParaRPr lang="en-NO"/>
          </a:p>
        </p:txBody>
      </p:sp>
    </p:spTree>
    <p:extLst>
      <p:ext uri="{BB962C8B-B14F-4D97-AF65-F5344CB8AC3E}">
        <p14:creationId xmlns:p14="http://schemas.microsoft.com/office/powerpoint/2010/main" val="111815537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If you want to learn more about repetitive research and how to do it, there are many resources</a:t>
            </a:r>
          </a:p>
          <a:p>
            <a:pPr marL="171450" indent="-171450">
              <a:buFont typeface="Arial" panose="020B0604020202020204" pitchFamily="34" charset="0"/>
              <a:buChar char="•"/>
            </a:pPr>
            <a:r>
              <a:rPr lang="en-GB" dirty="0"/>
              <a:t>The displayed networks (reproducibility networks including NORRN, as well as CORE, and FORRT) are also happy to collaborate and include you!</a:t>
            </a:r>
          </a:p>
        </p:txBody>
      </p:sp>
      <p:sp>
        <p:nvSpPr>
          <p:cNvPr id="4" name="Slide Number Placeholder 3"/>
          <p:cNvSpPr>
            <a:spLocks noGrp="1"/>
          </p:cNvSpPr>
          <p:nvPr>
            <p:ph type="sldNum" sz="quarter" idx="5"/>
          </p:nvPr>
        </p:nvSpPr>
        <p:spPr/>
        <p:txBody>
          <a:bodyPr/>
          <a:lstStyle/>
          <a:p>
            <a:fld id="{A91F661D-6737-7B42-A375-3E9BCD8BDFDE}" type="slidenum">
              <a:rPr lang="en-NO" smtClean="0"/>
              <a:t>55</a:t>
            </a:fld>
            <a:endParaRPr lang="en-NO"/>
          </a:p>
        </p:txBody>
      </p:sp>
    </p:spTree>
    <p:extLst>
      <p:ext uri="{BB962C8B-B14F-4D97-AF65-F5344CB8AC3E}">
        <p14:creationId xmlns:p14="http://schemas.microsoft.com/office/powerpoint/2010/main" val="28472422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en-GB" b="1" dirty="0"/>
              <a:t>Falsifiability </a:t>
            </a:r>
            <a:r>
              <a:rPr lang="en-GB" b="0" dirty="0"/>
              <a:t>was </a:t>
            </a:r>
            <a:r>
              <a:rPr lang="en-GB" dirty="0"/>
              <a:t>proposed by Karl Popper (</a:t>
            </a:r>
            <a:r>
              <a:rPr lang="en-NO" dirty="0"/>
              <a:t>1934)</a:t>
            </a:r>
            <a:endParaRPr lang="en-GB" dirty="0"/>
          </a:p>
          <a:p>
            <a:pPr lvl="1">
              <a:buFont typeface="Arial" panose="020B0604020202020204" pitchFamily="34" charset="0"/>
              <a:buChar char="•"/>
            </a:pPr>
            <a:r>
              <a:rPr lang="en-GB" dirty="0"/>
              <a:t>Findings need to be rejectable</a:t>
            </a:r>
          </a:p>
          <a:p>
            <a:pPr lvl="1">
              <a:buFont typeface="Arial" panose="020B0604020202020204" pitchFamily="34" charset="0"/>
              <a:buChar char="•"/>
            </a:pPr>
            <a:r>
              <a:rPr lang="en-GB" dirty="0"/>
              <a:t>The concept did then later inform the development of null-hypothesis testing by Fisher </a:t>
            </a:r>
            <a:r>
              <a:rPr lang="en-GB" dirty="0" err="1"/>
              <a:t>Neyman</a:t>
            </a:r>
            <a:r>
              <a:rPr lang="en-GB" dirty="0"/>
              <a:t>, and Pearson</a:t>
            </a:r>
          </a:p>
          <a:p>
            <a:pPr lvl="1">
              <a:buFont typeface="Arial" panose="020B0604020202020204" pitchFamily="34" charset="0"/>
              <a:buChar char="•"/>
            </a:pPr>
            <a:r>
              <a:rPr lang="en-GB" dirty="0"/>
              <a:t>That forms the current statistical framework</a:t>
            </a:r>
          </a:p>
          <a:p>
            <a:pPr lvl="1">
              <a:buFont typeface="Arial" panose="020B0604020202020204" pitchFamily="34" charset="0"/>
              <a:buChar char="•"/>
            </a:pPr>
            <a:r>
              <a:rPr lang="en-GB" dirty="0"/>
              <a:t>the ability to repeat experiments is a key aspect of falsifiability</a:t>
            </a:r>
          </a:p>
          <a:p>
            <a:pPr lvl="2">
              <a:buFont typeface="Arial" panose="020B0604020202020204" pitchFamily="34" charset="0"/>
              <a:buChar char="•"/>
            </a:pPr>
            <a:r>
              <a:rPr lang="en-GB" dirty="0"/>
              <a:t>Popper talked about repetition himself</a:t>
            </a:r>
          </a:p>
          <a:p>
            <a:pPr lvl="2">
              <a:buFont typeface="Arial" panose="020B0604020202020204" pitchFamily="34" charset="0"/>
              <a:buChar char="•"/>
            </a:pPr>
            <a:r>
              <a:rPr lang="en-GB" dirty="0"/>
              <a:t>but understood repetitions as not fooling oneself or </a:t>
            </a:r>
            <a:r>
              <a:rPr lang="en-GB" b="1" dirty="0"/>
              <a:t>validations</a:t>
            </a:r>
            <a:r>
              <a:rPr lang="en-GB" dirty="0"/>
              <a:t> of one’s own work</a:t>
            </a:r>
          </a:p>
          <a:p>
            <a:pPr lvl="2">
              <a:buFont typeface="Arial" panose="020B0604020202020204" pitchFamily="34" charset="0"/>
              <a:buChar char="•"/>
            </a:pPr>
            <a:r>
              <a:rPr lang="en-GB" dirty="0"/>
              <a:t>Still, falsifiability also means that if a study's results cannot be repeated, it may indicate that a theory is not robust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GB" dirty="0"/>
          </a:p>
        </p:txBody>
      </p:sp>
      <p:sp>
        <p:nvSpPr>
          <p:cNvPr id="4" name="Slide Number Placeholder 3"/>
          <p:cNvSpPr>
            <a:spLocks noGrp="1"/>
          </p:cNvSpPr>
          <p:nvPr>
            <p:ph type="sldNum" sz="quarter" idx="5"/>
          </p:nvPr>
        </p:nvSpPr>
        <p:spPr/>
        <p:txBody>
          <a:bodyPr/>
          <a:lstStyle/>
          <a:p>
            <a:fld id="{A91F661D-6737-7B42-A375-3E9BCD8BDFDE}" type="slidenum">
              <a:rPr lang="en-NO" smtClean="0"/>
              <a:t>6</a:t>
            </a:fld>
            <a:endParaRPr lang="en-NO"/>
          </a:p>
        </p:txBody>
      </p:sp>
    </p:spTree>
    <p:extLst>
      <p:ext uri="{BB962C8B-B14F-4D97-AF65-F5344CB8AC3E}">
        <p14:creationId xmlns:p14="http://schemas.microsoft.com/office/powerpoint/2010/main" val="15132211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buFont typeface="Arial" panose="020B0604020202020204" pitchFamily="34" charset="0"/>
              <a:buChar char="•"/>
            </a:pPr>
            <a:r>
              <a:rPr lang="en-GB" dirty="0"/>
              <a:t>We can look at this by this quote: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GB" sz="120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1200" dirty="0"/>
              <a:t>The Logic of Scientific Discovery from 1959:</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dirty="0"/>
              <a:t>We do not take even our own observations quite seriously, or accept them as scientific observations, until we have repeated and tested them. Only by such repetitions can we convince ourselves that we are not dealing with a mere isolated ‘coincidence,' but with events which, on account of their regularity and reproducibility, are in principle inter-subjectively testable.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dirty="0"/>
              <a:t>- we see that repetition is of importance here</a:t>
            </a:r>
          </a:p>
        </p:txBody>
      </p:sp>
      <p:sp>
        <p:nvSpPr>
          <p:cNvPr id="4" name="Slide Number Placeholder 3"/>
          <p:cNvSpPr>
            <a:spLocks noGrp="1"/>
          </p:cNvSpPr>
          <p:nvPr>
            <p:ph type="sldNum" sz="quarter" idx="5"/>
          </p:nvPr>
        </p:nvSpPr>
        <p:spPr/>
        <p:txBody>
          <a:bodyPr/>
          <a:lstStyle/>
          <a:p>
            <a:fld id="{A91F661D-6737-7B42-A375-3E9BCD8BDFDE}" type="slidenum">
              <a:rPr lang="en-NO" smtClean="0"/>
              <a:t>7</a:t>
            </a:fld>
            <a:endParaRPr lang="en-NO"/>
          </a:p>
        </p:txBody>
      </p:sp>
    </p:spTree>
    <p:extLst>
      <p:ext uri="{BB962C8B-B14F-4D97-AF65-F5344CB8AC3E}">
        <p14:creationId xmlns:p14="http://schemas.microsoft.com/office/powerpoint/2010/main" val="29870425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en-GB" b="0" dirty="0"/>
              <a:t>Now, to conclude with the "real" scientific advances, we can look at paradigm shifts introduced by Thomas Kuhn (1962) in </a:t>
            </a:r>
            <a:r>
              <a:rPr lang="en-GB" i="1" dirty="0"/>
              <a:t>The Structure of Scientific Revolutions</a:t>
            </a:r>
            <a:r>
              <a:rPr lang="en-GB" dirty="0"/>
              <a:t> </a:t>
            </a:r>
            <a:endParaRPr lang="en-GB" b="0" dirty="0"/>
          </a:p>
          <a:p>
            <a:pPr>
              <a:buFont typeface="Arial" panose="020B0604020202020204" pitchFamily="34" charset="0"/>
              <a:buChar char="•"/>
            </a:pPr>
            <a:r>
              <a:rPr lang="en-GB" b="1" dirty="0"/>
              <a:t>Paradigm shifts</a:t>
            </a:r>
            <a:r>
              <a:rPr lang="en-GB" dirty="0"/>
              <a:t>: </a:t>
            </a:r>
          </a:p>
          <a:p>
            <a:pPr lvl="1">
              <a:buFont typeface="Arial" panose="020B0604020202020204" pitchFamily="34" charset="0"/>
              <a:buChar char="•"/>
            </a:pPr>
            <a:r>
              <a:rPr lang="en-GB" dirty="0"/>
              <a:t>Paradigm shifts involve the accumulation of anomalies that cannot be resolved within the current paradigm.</a:t>
            </a:r>
          </a:p>
          <a:p>
            <a:pPr lvl="1">
              <a:buFont typeface="Arial" panose="020B0604020202020204" pitchFamily="34" charset="0"/>
              <a:buChar char="•"/>
            </a:pPr>
            <a:r>
              <a:rPr lang="en-GB" dirty="0"/>
              <a:t>Then a change in perspective will arrive, disturbing much of the field</a:t>
            </a:r>
          </a:p>
          <a:p>
            <a:pPr lvl="1">
              <a:buFont typeface="Arial" panose="020B0604020202020204" pitchFamily="34" charset="0"/>
              <a:buChar char="•"/>
            </a:pPr>
            <a:r>
              <a:rPr lang="en-GB" dirty="0"/>
              <a:t> Replications can highlight these anomalies and contribute to theory construction and deconstruction.</a:t>
            </a:r>
          </a:p>
          <a:p>
            <a:pPr lvl="1">
              <a:buFont typeface="Arial" panose="020B0604020202020204" pitchFamily="34" charset="0"/>
              <a:buChar char="•"/>
            </a:pPr>
            <a:r>
              <a:rPr lang="en-GB" dirty="0"/>
              <a:t> Particularly in the face of ridicules findings which are very difficult to believe such as precognition, the ability of people to predict the future, double checking becomes crucial</a:t>
            </a:r>
          </a:p>
          <a:p>
            <a:pPr lvl="1">
              <a:buFont typeface="Arial" panose="020B0604020202020204" pitchFamily="34" charset="0"/>
              <a:buChar char="•"/>
            </a:pPr>
            <a:r>
              <a:rPr lang="en-GB" dirty="0"/>
              <a:t> Such ridiculous findings, following multi-lab replication attempts, both highlighting what we now call the replication crisis might be exactly what leads towards a paradigm shift</a:t>
            </a:r>
          </a:p>
        </p:txBody>
      </p:sp>
      <p:sp>
        <p:nvSpPr>
          <p:cNvPr id="4" name="Slide Number Placeholder 3"/>
          <p:cNvSpPr>
            <a:spLocks noGrp="1"/>
          </p:cNvSpPr>
          <p:nvPr>
            <p:ph type="sldNum" sz="quarter" idx="5"/>
          </p:nvPr>
        </p:nvSpPr>
        <p:spPr/>
        <p:txBody>
          <a:bodyPr/>
          <a:lstStyle/>
          <a:p>
            <a:fld id="{A91F661D-6737-7B42-A375-3E9BCD8BDFDE}" type="slidenum">
              <a:rPr lang="en-NO" smtClean="0"/>
              <a:t>8</a:t>
            </a:fld>
            <a:endParaRPr lang="en-NO"/>
          </a:p>
        </p:txBody>
      </p:sp>
    </p:spTree>
    <p:extLst>
      <p:ext uri="{BB962C8B-B14F-4D97-AF65-F5344CB8AC3E}">
        <p14:creationId xmlns:p14="http://schemas.microsoft.com/office/powerpoint/2010/main" val="30466238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nb-NO" b="0" dirty="0"/>
              <a:t>More </a:t>
            </a:r>
            <a:r>
              <a:rPr lang="nb-NO" b="0" dirty="0" err="1"/>
              <a:t>practically</a:t>
            </a:r>
            <a:r>
              <a:rPr lang="nb-NO" b="0" dirty="0"/>
              <a:t> </a:t>
            </a:r>
            <a:r>
              <a:rPr lang="nb-NO" b="0" dirty="0" err="1"/>
              <a:t>that</a:t>
            </a:r>
            <a:r>
              <a:rPr lang="nb-NO" b="0" dirty="0"/>
              <a:t> </a:t>
            </a:r>
            <a:r>
              <a:rPr lang="nb-NO" b="0" dirty="0" err="1"/>
              <a:t>would</a:t>
            </a:r>
            <a:r>
              <a:rPr lang="nb-NO" b="0" dirty="0"/>
              <a:t> </a:t>
            </a:r>
            <a:r>
              <a:rPr lang="nb-NO" b="0" dirty="0" err="1"/>
              <a:t>mean</a:t>
            </a:r>
            <a:r>
              <a:rPr lang="nb-NO" b="0" dirty="0"/>
              <a:t> </a:t>
            </a:r>
            <a:r>
              <a:rPr lang="nb-NO" b="0" dirty="0" err="1"/>
              <a:t>that</a:t>
            </a:r>
            <a:r>
              <a:rPr lang="nb-NO" b="0" dirty="0"/>
              <a:t> </a:t>
            </a:r>
            <a:r>
              <a:rPr lang="nb-NO" b="0" dirty="0" err="1"/>
              <a:t>study</a:t>
            </a:r>
            <a:r>
              <a:rPr lang="nb-NO" b="0" dirty="0"/>
              <a:t> </a:t>
            </a:r>
            <a:r>
              <a:rPr lang="nb-NO" b="0" dirty="0" err="1"/>
              <a:t>findings</a:t>
            </a:r>
            <a:r>
              <a:rPr lang="nb-NO" b="0" dirty="0"/>
              <a:t> </a:t>
            </a:r>
            <a:r>
              <a:rPr lang="nb-NO" b="0" dirty="0" err="1"/>
              <a:t>are</a:t>
            </a:r>
            <a:r>
              <a:rPr lang="nb-NO" b="0" dirty="0"/>
              <a:t> </a:t>
            </a:r>
            <a:r>
              <a:rPr lang="nb-NO" b="0" dirty="0" err="1"/>
              <a:t>usually</a:t>
            </a:r>
            <a:r>
              <a:rPr lang="nb-NO" b="0" dirty="0"/>
              <a:t> </a:t>
            </a:r>
            <a:r>
              <a:rPr lang="nb-NO" b="0" dirty="0" err="1"/>
              <a:t>influenced</a:t>
            </a:r>
            <a:r>
              <a:rPr lang="nb-NO" b="0" dirty="0"/>
              <a:t> by </a:t>
            </a:r>
            <a:r>
              <a:rPr lang="nb-NO" b="0" dirty="0" err="1"/>
              <a:t>many</a:t>
            </a:r>
            <a:r>
              <a:rPr lang="nb-NO" b="0" dirty="0"/>
              <a:t> different </a:t>
            </a:r>
            <a:r>
              <a:rPr lang="nb-NO" b="0" dirty="0" err="1"/>
              <a:t>factors</a:t>
            </a:r>
            <a:endParaRPr lang="nb-NO" b="0" dirty="0"/>
          </a:p>
          <a:p>
            <a:pPr lvl="1">
              <a:buFont typeface="Arial" panose="020B0604020202020204" pitchFamily="34" charset="0"/>
              <a:buChar char="•"/>
            </a:pPr>
            <a:r>
              <a:rPr lang="nb-NO" b="0" dirty="0" err="1"/>
              <a:t>Statistically</a:t>
            </a:r>
            <a:r>
              <a:rPr lang="nb-NO" b="0" dirty="0"/>
              <a:t>: </a:t>
            </a:r>
            <a:r>
              <a:rPr lang="en-GB" dirty="0"/>
              <a:t>error rates i.e. true and false negative and positives</a:t>
            </a:r>
          </a:p>
          <a:p>
            <a:pPr lvl="1">
              <a:buFont typeface="Arial" panose="020B0604020202020204" pitchFamily="34" charset="0"/>
              <a:buChar char="•"/>
            </a:pPr>
            <a:r>
              <a:rPr lang="en-GB" dirty="0"/>
              <a:t>Measurement error and reliability</a:t>
            </a:r>
          </a:p>
          <a:p>
            <a:pPr lvl="1">
              <a:buFont typeface="Arial" panose="020B0604020202020204" pitchFamily="34" charset="0"/>
              <a:buChar char="•"/>
            </a:pPr>
            <a:r>
              <a:rPr lang="en-GB" dirty="0"/>
              <a:t>Validity of the study</a:t>
            </a:r>
          </a:p>
          <a:p>
            <a:pPr lvl="1">
              <a:buFont typeface="Arial" panose="020B0604020202020204" pitchFamily="34" charset="0"/>
              <a:buChar char="•"/>
            </a:pPr>
            <a:r>
              <a:rPr lang="en-GB" dirty="0"/>
              <a:t>Bias</a:t>
            </a:r>
          </a:p>
          <a:p>
            <a:pPr lvl="0">
              <a:buFont typeface="Arial" panose="020B0604020202020204" pitchFamily="34" charset="0"/>
              <a:buChar char="•"/>
            </a:pPr>
            <a:r>
              <a:rPr lang="en-GB" dirty="0"/>
              <a:t>With so many sources of error, it appears rather logical to repeat and replicate than simply believing whatever and moving on</a:t>
            </a:r>
          </a:p>
          <a:p>
            <a:pPr lvl="0">
              <a:buFont typeface="Arial" panose="020B0604020202020204" pitchFamily="34" charset="0"/>
              <a:buChar char="•"/>
            </a:pPr>
            <a:r>
              <a:rPr lang="en-GB" dirty="0"/>
              <a:t>Especially if we want to build upon the work of others, i.e. "stand on shoulders of giants" or have a "cumulative science"</a:t>
            </a:r>
          </a:p>
        </p:txBody>
      </p:sp>
      <p:sp>
        <p:nvSpPr>
          <p:cNvPr id="4" name="Slide Number Placeholder 3"/>
          <p:cNvSpPr>
            <a:spLocks noGrp="1"/>
          </p:cNvSpPr>
          <p:nvPr>
            <p:ph type="sldNum" sz="quarter" idx="5"/>
          </p:nvPr>
        </p:nvSpPr>
        <p:spPr/>
        <p:txBody>
          <a:bodyPr/>
          <a:lstStyle/>
          <a:p>
            <a:fld id="{A91F661D-6737-7B42-A375-3E9BCD8BDFDE}" type="slidenum">
              <a:rPr lang="en-NO" smtClean="0"/>
              <a:t>9</a:t>
            </a:fld>
            <a:endParaRPr lang="en-NO"/>
          </a:p>
        </p:txBody>
      </p:sp>
    </p:spTree>
    <p:extLst>
      <p:ext uri="{BB962C8B-B14F-4D97-AF65-F5344CB8AC3E}">
        <p14:creationId xmlns:p14="http://schemas.microsoft.com/office/powerpoint/2010/main" val="33652929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D9A204-21FE-B186-7A29-7D45FC394B4C}"/>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NO"/>
          </a:p>
        </p:txBody>
      </p:sp>
      <p:sp>
        <p:nvSpPr>
          <p:cNvPr id="3" name="Subtitle 2">
            <a:extLst>
              <a:ext uri="{FF2B5EF4-FFF2-40B4-BE49-F238E27FC236}">
                <a16:creationId xmlns:a16="http://schemas.microsoft.com/office/drawing/2014/main" id="{0F39EFBC-20AE-5FEC-7B8D-2804EDCFA9A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NO"/>
          </a:p>
        </p:txBody>
      </p:sp>
      <p:sp>
        <p:nvSpPr>
          <p:cNvPr id="4" name="Date Placeholder 3">
            <a:extLst>
              <a:ext uri="{FF2B5EF4-FFF2-40B4-BE49-F238E27FC236}">
                <a16:creationId xmlns:a16="http://schemas.microsoft.com/office/drawing/2014/main" id="{7149EF0C-4470-6C58-2901-AF41073E018E}"/>
              </a:ext>
            </a:extLst>
          </p:cNvPr>
          <p:cNvSpPr>
            <a:spLocks noGrp="1"/>
          </p:cNvSpPr>
          <p:nvPr>
            <p:ph type="dt" sz="half" idx="10"/>
          </p:nvPr>
        </p:nvSpPr>
        <p:spPr/>
        <p:txBody>
          <a:bodyPr/>
          <a:lstStyle/>
          <a:p>
            <a:fld id="{A083E857-2411-814A-9B79-A106018695B2}" type="datetimeFigureOut">
              <a:rPr lang="en-NO" smtClean="0"/>
              <a:t>10/05/2025</a:t>
            </a:fld>
            <a:endParaRPr lang="en-NO"/>
          </a:p>
        </p:txBody>
      </p:sp>
      <p:sp>
        <p:nvSpPr>
          <p:cNvPr id="5" name="Footer Placeholder 4">
            <a:extLst>
              <a:ext uri="{FF2B5EF4-FFF2-40B4-BE49-F238E27FC236}">
                <a16:creationId xmlns:a16="http://schemas.microsoft.com/office/drawing/2014/main" id="{FA2B89FF-5405-1A37-897E-C0ED8E259D8B}"/>
              </a:ext>
            </a:extLst>
          </p:cNvPr>
          <p:cNvSpPr>
            <a:spLocks noGrp="1"/>
          </p:cNvSpPr>
          <p:nvPr>
            <p:ph type="ftr" sz="quarter" idx="11"/>
          </p:nvPr>
        </p:nvSpPr>
        <p:spPr/>
        <p:txBody>
          <a:bodyPr/>
          <a:lstStyle/>
          <a:p>
            <a:endParaRPr lang="en-NO"/>
          </a:p>
        </p:txBody>
      </p:sp>
      <p:sp>
        <p:nvSpPr>
          <p:cNvPr id="6" name="Slide Number Placeholder 5">
            <a:extLst>
              <a:ext uri="{FF2B5EF4-FFF2-40B4-BE49-F238E27FC236}">
                <a16:creationId xmlns:a16="http://schemas.microsoft.com/office/drawing/2014/main" id="{F460B300-3449-A44B-86FA-CB6DB427531D}"/>
              </a:ext>
            </a:extLst>
          </p:cNvPr>
          <p:cNvSpPr>
            <a:spLocks noGrp="1"/>
          </p:cNvSpPr>
          <p:nvPr>
            <p:ph type="sldNum" sz="quarter" idx="12"/>
          </p:nvPr>
        </p:nvSpPr>
        <p:spPr/>
        <p:txBody>
          <a:bodyPr/>
          <a:lstStyle/>
          <a:p>
            <a:fld id="{96B8EC52-28C3-6246-A867-58FBABDD2492}" type="slidenum">
              <a:rPr lang="en-NO" smtClean="0"/>
              <a:t>‹#›</a:t>
            </a:fld>
            <a:endParaRPr lang="en-NO"/>
          </a:p>
        </p:txBody>
      </p:sp>
    </p:spTree>
    <p:extLst>
      <p:ext uri="{BB962C8B-B14F-4D97-AF65-F5344CB8AC3E}">
        <p14:creationId xmlns:p14="http://schemas.microsoft.com/office/powerpoint/2010/main" val="26291836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4C397B-10D7-78CA-B33F-315A918902BA}"/>
              </a:ext>
            </a:extLst>
          </p:cNvPr>
          <p:cNvSpPr>
            <a:spLocks noGrp="1"/>
          </p:cNvSpPr>
          <p:nvPr>
            <p:ph type="title"/>
          </p:nvPr>
        </p:nvSpPr>
        <p:spPr/>
        <p:txBody>
          <a:bodyPr/>
          <a:lstStyle/>
          <a:p>
            <a:r>
              <a:rPr lang="en-GB"/>
              <a:t>Click to edit Master title style</a:t>
            </a:r>
            <a:endParaRPr lang="en-NO"/>
          </a:p>
        </p:txBody>
      </p:sp>
      <p:sp>
        <p:nvSpPr>
          <p:cNvPr id="3" name="Vertical Text Placeholder 2">
            <a:extLst>
              <a:ext uri="{FF2B5EF4-FFF2-40B4-BE49-F238E27FC236}">
                <a16:creationId xmlns:a16="http://schemas.microsoft.com/office/drawing/2014/main" id="{20734CE2-B9FB-1550-2EA5-C84932981B58}"/>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O"/>
          </a:p>
        </p:txBody>
      </p:sp>
      <p:sp>
        <p:nvSpPr>
          <p:cNvPr id="4" name="Date Placeholder 3">
            <a:extLst>
              <a:ext uri="{FF2B5EF4-FFF2-40B4-BE49-F238E27FC236}">
                <a16:creationId xmlns:a16="http://schemas.microsoft.com/office/drawing/2014/main" id="{6603D0DD-83AB-2B5D-B25E-B7FE82BDC9E8}"/>
              </a:ext>
            </a:extLst>
          </p:cNvPr>
          <p:cNvSpPr>
            <a:spLocks noGrp="1"/>
          </p:cNvSpPr>
          <p:nvPr>
            <p:ph type="dt" sz="half" idx="10"/>
          </p:nvPr>
        </p:nvSpPr>
        <p:spPr/>
        <p:txBody>
          <a:bodyPr/>
          <a:lstStyle/>
          <a:p>
            <a:fld id="{A083E857-2411-814A-9B79-A106018695B2}" type="datetimeFigureOut">
              <a:rPr lang="en-NO" smtClean="0"/>
              <a:t>10/05/2025</a:t>
            </a:fld>
            <a:endParaRPr lang="en-NO"/>
          </a:p>
        </p:txBody>
      </p:sp>
      <p:sp>
        <p:nvSpPr>
          <p:cNvPr id="5" name="Footer Placeholder 4">
            <a:extLst>
              <a:ext uri="{FF2B5EF4-FFF2-40B4-BE49-F238E27FC236}">
                <a16:creationId xmlns:a16="http://schemas.microsoft.com/office/drawing/2014/main" id="{1D9829D4-CBDD-7F5B-336E-BC4FF4DA3E3D}"/>
              </a:ext>
            </a:extLst>
          </p:cNvPr>
          <p:cNvSpPr>
            <a:spLocks noGrp="1"/>
          </p:cNvSpPr>
          <p:nvPr>
            <p:ph type="ftr" sz="quarter" idx="11"/>
          </p:nvPr>
        </p:nvSpPr>
        <p:spPr/>
        <p:txBody>
          <a:bodyPr/>
          <a:lstStyle/>
          <a:p>
            <a:endParaRPr lang="en-NO"/>
          </a:p>
        </p:txBody>
      </p:sp>
      <p:sp>
        <p:nvSpPr>
          <p:cNvPr id="6" name="Slide Number Placeholder 5">
            <a:extLst>
              <a:ext uri="{FF2B5EF4-FFF2-40B4-BE49-F238E27FC236}">
                <a16:creationId xmlns:a16="http://schemas.microsoft.com/office/drawing/2014/main" id="{FEAD48AE-02B1-CD76-125F-92B844201467}"/>
              </a:ext>
            </a:extLst>
          </p:cNvPr>
          <p:cNvSpPr>
            <a:spLocks noGrp="1"/>
          </p:cNvSpPr>
          <p:nvPr>
            <p:ph type="sldNum" sz="quarter" idx="12"/>
          </p:nvPr>
        </p:nvSpPr>
        <p:spPr/>
        <p:txBody>
          <a:bodyPr/>
          <a:lstStyle/>
          <a:p>
            <a:fld id="{96B8EC52-28C3-6246-A867-58FBABDD2492}" type="slidenum">
              <a:rPr lang="en-NO" smtClean="0"/>
              <a:t>‹#›</a:t>
            </a:fld>
            <a:endParaRPr lang="en-NO"/>
          </a:p>
        </p:txBody>
      </p:sp>
    </p:spTree>
    <p:extLst>
      <p:ext uri="{BB962C8B-B14F-4D97-AF65-F5344CB8AC3E}">
        <p14:creationId xmlns:p14="http://schemas.microsoft.com/office/powerpoint/2010/main" val="1276255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D4E7AAB-9E5B-A79B-5352-2CC6BADE7BBA}"/>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NO"/>
          </a:p>
        </p:txBody>
      </p:sp>
      <p:sp>
        <p:nvSpPr>
          <p:cNvPr id="3" name="Vertical Text Placeholder 2">
            <a:extLst>
              <a:ext uri="{FF2B5EF4-FFF2-40B4-BE49-F238E27FC236}">
                <a16:creationId xmlns:a16="http://schemas.microsoft.com/office/drawing/2014/main" id="{AE515D02-0375-53CE-C9AB-9EE9C6074BD8}"/>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O"/>
          </a:p>
        </p:txBody>
      </p:sp>
      <p:sp>
        <p:nvSpPr>
          <p:cNvPr id="4" name="Date Placeholder 3">
            <a:extLst>
              <a:ext uri="{FF2B5EF4-FFF2-40B4-BE49-F238E27FC236}">
                <a16:creationId xmlns:a16="http://schemas.microsoft.com/office/drawing/2014/main" id="{273B2A51-46C5-C89C-320D-D4D8ED507CF1}"/>
              </a:ext>
            </a:extLst>
          </p:cNvPr>
          <p:cNvSpPr>
            <a:spLocks noGrp="1"/>
          </p:cNvSpPr>
          <p:nvPr>
            <p:ph type="dt" sz="half" idx="10"/>
          </p:nvPr>
        </p:nvSpPr>
        <p:spPr/>
        <p:txBody>
          <a:bodyPr/>
          <a:lstStyle/>
          <a:p>
            <a:fld id="{A083E857-2411-814A-9B79-A106018695B2}" type="datetimeFigureOut">
              <a:rPr lang="en-NO" smtClean="0"/>
              <a:t>10/05/2025</a:t>
            </a:fld>
            <a:endParaRPr lang="en-NO"/>
          </a:p>
        </p:txBody>
      </p:sp>
      <p:sp>
        <p:nvSpPr>
          <p:cNvPr id="5" name="Footer Placeholder 4">
            <a:extLst>
              <a:ext uri="{FF2B5EF4-FFF2-40B4-BE49-F238E27FC236}">
                <a16:creationId xmlns:a16="http://schemas.microsoft.com/office/drawing/2014/main" id="{48C15D75-0B39-3276-D5BA-037624576E92}"/>
              </a:ext>
            </a:extLst>
          </p:cNvPr>
          <p:cNvSpPr>
            <a:spLocks noGrp="1"/>
          </p:cNvSpPr>
          <p:nvPr>
            <p:ph type="ftr" sz="quarter" idx="11"/>
          </p:nvPr>
        </p:nvSpPr>
        <p:spPr/>
        <p:txBody>
          <a:bodyPr/>
          <a:lstStyle/>
          <a:p>
            <a:endParaRPr lang="en-NO"/>
          </a:p>
        </p:txBody>
      </p:sp>
      <p:sp>
        <p:nvSpPr>
          <p:cNvPr id="6" name="Slide Number Placeholder 5">
            <a:extLst>
              <a:ext uri="{FF2B5EF4-FFF2-40B4-BE49-F238E27FC236}">
                <a16:creationId xmlns:a16="http://schemas.microsoft.com/office/drawing/2014/main" id="{DD5C76AC-2ABE-E3B9-0D24-86BEAC9D47F6}"/>
              </a:ext>
            </a:extLst>
          </p:cNvPr>
          <p:cNvSpPr>
            <a:spLocks noGrp="1"/>
          </p:cNvSpPr>
          <p:nvPr>
            <p:ph type="sldNum" sz="quarter" idx="12"/>
          </p:nvPr>
        </p:nvSpPr>
        <p:spPr/>
        <p:txBody>
          <a:bodyPr/>
          <a:lstStyle/>
          <a:p>
            <a:fld id="{96B8EC52-28C3-6246-A867-58FBABDD2492}" type="slidenum">
              <a:rPr lang="en-NO" smtClean="0"/>
              <a:t>‹#›</a:t>
            </a:fld>
            <a:endParaRPr lang="en-NO"/>
          </a:p>
        </p:txBody>
      </p:sp>
    </p:spTree>
    <p:extLst>
      <p:ext uri="{BB962C8B-B14F-4D97-AF65-F5344CB8AC3E}">
        <p14:creationId xmlns:p14="http://schemas.microsoft.com/office/powerpoint/2010/main" val="8072220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CF1F5C-220F-58F7-AB24-B7BECEE8A163}"/>
              </a:ext>
            </a:extLst>
          </p:cNvPr>
          <p:cNvSpPr>
            <a:spLocks noGrp="1"/>
          </p:cNvSpPr>
          <p:nvPr>
            <p:ph type="title"/>
          </p:nvPr>
        </p:nvSpPr>
        <p:spPr/>
        <p:txBody>
          <a:bodyPr/>
          <a:lstStyle/>
          <a:p>
            <a:r>
              <a:rPr lang="en-GB"/>
              <a:t>Click to edit Master title style</a:t>
            </a:r>
            <a:endParaRPr lang="en-NO"/>
          </a:p>
        </p:txBody>
      </p:sp>
      <p:sp>
        <p:nvSpPr>
          <p:cNvPr id="3" name="Content Placeholder 2">
            <a:extLst>
              <a:ext uri="{FF2B5EF4-FFF2-40B4-BE49-F238E27FC236}">
                <a16:creationId xmlns:a16="http://schemas.microsoft.com/office/drawing/2014/main" id="{E14C306D-6B11-7E1C-85F8-B3B5A1458D31}"/>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O"/>
          </a:p>
        </p:txBody>
      </p:sp>
      <p:sp>
        <p:nvSpPr>
          <p:cNvPr id="4" name="Date Placeholder 3">
            <a:extLst>
              <a:ext uri="{FF2B5EF4-FFF2-40B4-BE49-F238E27FC236}">
                <a16:creationId xmlns:a16="http://schemas.microsoft.com/office/drawing/2014/main" id="{C2FA4549-3490-ACAF-88D4-C19BB5A8D0AF}"/>
              </a:ext>
            </a:extLst>
          </p:cNvPr>
          <p:cNvSpPr>
            <a:spLocks noGrp="1"/>
          </p:cNvSpPr>
          <p:nvPr>
            <p:ph type="dt" sz="half" idx="10"/>
          </p:nvPr>
        </p:nvSpPr>
        <p:spPr/>
        <p:txBody>
          <a:bodyPr/>
          <a:lstStyle/>
          <a:p>
            <a:fld id="{A083E857-2411-814A-9B79-A106018695B2}" type="datetimeFigureOut">
              <a:rPr lang="en-NO" smtClean="0"/>
              <a:t>10/05/2025</a:t>
            </a:fld>
            <a:endParaRPr lang="en-NO"/>
          </a:p>
        </p:txBody>
      </p:sp>
      <p:sp>
        <p:nvSpPr>
          <p:cNvPr id="5" name="Footer Placeholder 4">
            <a:extLst>
              <a:ext uri="{FF2B5EF4-FFF2-40B4-BE49-F238E27FC236}">
                <a16:creationId xmlns:a16="http://schemas.microsoft.com/office/drawing/2014/main" id="{7723EA22-2551-24A5-06BA-D7AF817E3716}"/>
              </a:ext>
            </a:extLst>
          </p:cNvPr>
          <p:cNvSpPr>
            <a:spLocks noGrp="1"/>
          </p:cNvSpPr>
          <p:nvPr>
            <p:ph type="ftr" sz="quarter" idx="11"/>
          </p:nvPr>
        </p:nvSpPr>
        <p:spPr/>
        <p:txBody>
          <a:bodyPr/>
          <a:lstStyle/>
          <a:p>
            <a:endParaRPr lang="en-NO"/>
          </a:p>
        </p:txBody>
      </p:sp>
      <p:sp>
        <p:nvSpPr>
          <p:cNvPr id="6" name="Slide Number Placeholder 5">
            <a:extLst>
              <a:ext uri="{FF2B5EF4-FFF2-40B4-BE49-F238E27FC236}">
                <a16:creationId xmlns:a16="http://schemas.microsoft.com/office/drawing/2014/main" id="{20A246F0-F00A-7F66-E09D-66272ABBCD02}"/>
              </a:ext>
            </a:extLst>
          </p:cNvPr>
          <p:cNvSpPr>
            <a:spLocks noGrp="1"/>
          </p:cNvSpPr>
          <p:nvPr>
            <p:ph type="sldNum" sz="quarter" idx="12"/>
          </p:nvPr>
        </p:nvSpPr>
        <p:spPr/>
        <p:txBody>
          <a:bodyPr/>
          <a:lstStyle/>
          <a:p>
            <a:fld id="{96B8EC52-28C3-6246-A867-58FBABDD2492}" type="slidenum">
              <a:rPr lang="en-NO" smtClean="0"/>
              <a:t>‹#›</a:t>
            </a:fld>
            <a:endParaRPr lang="en-NO"/>
          </a:p>
        </p:txBody>
      </p:sp>
    </p:spTree>
    <p:extLst>
      <p:ext uri="{BB962C8B-B14F-4D97-AF65-F5344CB8AC3E}">
        <p14:creationId xmlns:p14="http://schemas.microsoft.com/office/powerpoint/2010/main" val="38655697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B24EFC-C2CA-D99D-ACBF-8E42AACA4438}"/>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NO"/>
          </a:p>
        </p:txBody>
      </p:sp>
      <p:sp>
        <p:nvSpPr>
          <p:cNvPr id="3" name="Text Placeholder 2">
            <a:extLst>
              <a:ext uri="{FF2B5EF4-FFF2-40B4-BE49-F238E27FC236}">
                <a16:creationId xmlns:a16="http://schemas.microsoft.com/office/drawing/2014/main" id="{045E50BE-DFF6-008F-0447-49F07EDA52AF}"/>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7FE71F92-D62B-67BF-79CA-71D48E6C7E1D}"/>
              </a:ext>
            </a:extLst>
          </p:cNvPr>
          <p:cNvSpPr>
            <a:spLocks noGrp="1"/>
          </p:cNvSpPr>
          <p:nvPr>
            <p:ph type="dt" sz="half" idx="10"/>
          </p:nvPr>
        </p:nvSpPr>
        <p:spPr/>
        <p:txBody>
          <a:bodyPr/>
          <a:lstStyle/>
          <a:p>
            <a:fld id="{A083E857-2411-814A-9B79-A106018695B2}" type="datetimeFigureOut">
              <a:rPr lang="en-NO" smtClean="0"/>
              <a:t>10/05/2025</a:t>
            </a:fld>
            <a:endParaRPr lang="en-NO"/>
          </a:p>
        </p:txBody>
      </p:sp>
      <p:sp>
        <p:nvSpPr>
          <p:cNvPr id="5" name="Footer Placeholder 4">
            <a:extLst>
              <a:ext uri="{FF2B5EF4-FFF2-40B4-BE49-F238E27FC236}">
                <a16:creationId xmlns:a16="http://schemas.microsoft.com/office/drawing/2014/main" id="{D85891CC-91A9-925D-288D-56E2CF55CA3A}"/>
              </a:ext>
            </a:extLst>
          </p:cNvPr>
          <p:cNvSpPr>
            <a:spLocks noGrp="1"/>
          </p:cNvSpPr>
          <p:nvPr>
            <p:ph type="ftr" sz="quarter" idx="11"/>
          </p:nvPr>
        </p:nvSpPr>
        <p:spPr/>
        <p:txBody>
          <a:bodyPr/>
          <a:lstStyle/>
          <a:p>
            <a:endParaRPr lang="en-NO"/>
          </a:p>
        </p:txBody>
      </p:sp>
      <p:sp>
        <p:nvSpPr>
          <p:cNvPr id="6" name="Slide Number Placeholder 5">
            <a:extLst>
              <a:ext uri="{FF2B5EF4-FFF2-40B4-BE49-F238E27FC236}">
                <a16:creationId xmlns:a16="http://schemas.microsoft.com/office/drawing/2014/main" id="{EB957C49-4ED0-55EA-D713-2098316EEA2E}"/>
              </a:ext>
            </a:extLst>
          </p:cNvPr>
          <p:cNvSpPr>
            <a:spLocks noGrp="1"/>
          </p:cNvSpPr>
          <p:nvPr>
            <p:ph type="sldNum" sz="quarter" idx="12"/>
          </p:nvPr>
        </p:nvSpPr>
        <p:spPr/>
        <p:txBody>
          <a:bodyPr/>
          <a:lstStyle/>
          <a:p>
            <a:fld id="{96B8EC52-28C3-6246-A867-58FBABDD2492}" type="slidenum">
              <a:rPr lang="en-NO" smtClean="0"/>
              <a:t>‹#›</a:t>
            </a:fld>
            <a:endParaRPr lang="en-NO"/>
          </a:p>
        </p:txBody>
      </p:sp>
    </p:spTree>
    <p:extLst>
      <p:ext uri="{BB962C8B-B14F-4D97-AF65-F5344CB8AC3E}">
        <p14:creationId xmlns:p14="http://schemas.microsoft.com/office/powerpoint/2010/main" val="16837185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25E0FC-DA28-EB0B-B607-7EE688020E5B}"/>
              </a:ext>
            </a:extLst>
          </p:cNvPr>
          <p:cNvSpPr>
            <a:spLocks noGrp="1"/>
          </p:cNvSpPr>
          <p:nvPr>
            <p:ph type="title"/>
          </p:nvPr>
        </p:nvSpPr>
        <p:spPr/>
        <p:txBody>
          <a:bodyPr/>
          <a:lstStyle/>
          <a:p>
            <a:r>
              <a:rPr lang="en-GB"/>
              <a:t>Click to edit Master title style</a:t>
            </a:r>
            <a:endParaRPr lang="en-NO"/>
          </a:p>
        </p:txBody>
      </p:sp>
      <p:sp>
        <p:nvSpPr>
          <p:cNvPr id="3" name="Content Placeholder 2">
            <a:extLst>
              <a:ext uri="{FF2B5EF4-FFF2-40B4-BE49-F238E27FC236}">
                <a16:creationId xmlns:a16="http://schemas.microsoft.com/office/drawing/2014/main" id="{85EE8E53-50A9-720E-0DE6-F4A30EA1024E}"/>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O"/>
          </a:p>
        </p:txBody>
      </p:sp>
      <p:sp>
        <p:nvSpPr>
          <p:cNvPr id="4" name="Content Placeholder 3">
            <a:extLst>
              <a:ext uri="{FF2B5EF4-FFF2-40B4-BE49-F238E27FC236}">
                <a16:creationId xmlns:a16="http://schemas.microsoft.com/office/drawing/2014/main" id="{B478F573-12E3-F85F-22A6-CFACEDB97C0F}"/>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O"/>
          </a:p>
        </p:txBody>
      </p:sp>
      <p:sp>
        <p:nvSpPr>
          <p:cNvPr id="5" name="Date Placeholder 4">
            <a:extLst>
              <a:ext uri="{FF2B5EF4-FFF2-40B4-BE49-F238E27FC236}">
                <a16:creationId xmlns:a16="http://schemas.microsoft.com/office/drawing/2014/main" id="{365ED74E-EEED-3B94-45AA-D0EEAC6797F2}"/>
              </a:ext>
            </a:extLst>
          </p:cNvPr>
          <p:cNvSpPr>
            <a:spLocks noGrp="1"/>
          </p:cNvSpPr>
          <p:nvPr>
            <p:ph type="dt" sz="half" idx="10"/>
          </p:nvPr>
        </p:nvSpPr>
        <p:spPr/>
        <p:txBody>
          <a:bodyPr/>
          <a:lstStyle/>
          <a:p>
            <a:fld id="{A083E857-2411-814A-9B79-A106018695B2}" type="datetimeFigureOut">
              <a:rPr lang="en-NO" smtClean="0"/>
              <a:t>10/05/2025</a:t>
            </a:fld>
            <a:endParaRPr lang="en-NO"/>
          </a:p>
        </p:txBody>
      </p:sp>
      <p:sp>
        <p:nvSpPr>
          <p:cNvPr id="6" name="Footer Placeholder 5">
            <a:extLst>
              <a:ext uri="{FF2B5EF4-FFF2-40B4-BE49-F238E27FC236}">
                <a16:creationId xmlns:a16="http://schemas.microsoft.com/office/drawing/2014/main" id="{B09CEF06-6C53-E358-557D-AF99B13CE004}"/>
              </a:ext>
            </a:extLst>
          </p:cNvPr>
          <p:cNvSpPr>
            <a:spLocks noGrp="1"/>
          </p:cNvSpPr>
          <p:nvPr>
            <p:ph type="ftr" sz="quarter" idx="11"/>
          </p:nvPr>
        </p:nvSpPr>
        <p:spPr/>
        <p:txBody>
          <a:bodyPr/>
          <a:lstStyle/>
          <a:p>
            <a:endParaRPr lang="en-NO"/>
          </a:p>
        </p:txBody>
      </p:sp>
      <p:sp>
        <p:nvSpPr>
          <p:cNvPr id="7" name="Slide Number Placeholder 6">
            <a:extLst>
              <a:ext uri="{FF2B5EF4-FFF2-40B4-BE49-F238E27FC236}">
                <a16:creationId xmlns:a16="http://schemas.microsoft.com/office/drawing/2014/main" id="{91140A78-0D07-CCF9-9053-CDE1B82AC34A}"/>
              </a:ext>
            </a:extLst>
          </p:cNvPr>
          <p:cNvSpPr>
            <a:spLocks noGrp="1"/>
          </p:cNvSpPr>
          <p:nvPr>
            <p:ph type="sldNum" sz="quarter" idx="12"/>
          </p:nvPr>
        </p:nvSpPr>
        <p:spPr/>
        <p:txBody>
          <a:bodyPr/>
          <a:lstStyle/>
          <a:p>
            <a:fld id="{96B8EC52-28C3-6246-A867-58FBABDD2492}" type="slidenum">
              <a:rPr lang="en-NO" smtClean="0"/>
              <a:t>‹#›</a:t>
            </a:fld>
            <a:endParaRPr lang="en-NO"/>
          </a:p>
        </p:txBody>
      </p:sp>
    </p:spTree>
    <p:extLst>
      <p:ext uri="{BB962C8B-B14F-4D97-AF65-F5344CB8AC3E}">
        <p14:creationId xmlns:p14="http://schemas.microsoft.com/office/powerpoint/2010/main" val="2599767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A24D88-7CBE-5250-B89B-BFB7CE080913}"/>
              </a:ext>
            </a:extLst>
          </p:cNvPr>
          <p:cNvSpPr>
            <a:spLocks noGrp="1"/>
          </p:cNvSpPr>
          <p:nvPr>
            <p:ph type="title"/>
          </p:nvPr>
        </p:nvSpPr>
        <p:spPr>
          <a:xfrm>
            <a:off x="839788" y="365125"/>
            <a:ext cx="10515600" cy="1325563"/>
          </a:xfrm>
        </p:spPr>
        <p:txBody>
          <a:bodyPr/>
          <a:lstStyle/>
          <a:p>
            <a:r>
              <a:rPr lang="en-GB"/>
              <a:t>Click to edit Master title style</a:t>
            </a:r>
            <a:endParaRPr lang="en-NO"/>
          </a:p>
        </p:txBody>
      </p:sp>
      <p:sp>
        <p:nvSpPr>
          <p:cNvPr id="3" name="Text Placeholder 2">
            <a:extLst>
              <a:ext uri="{FF2B5EF4-FFF2-40B4-BE49-F238E27FC236}">
                <a16:creationId xmlns:a16="http://schemas.microsoft.com/office/drawing/2014/main" id="{0ADB304C-0D7C-D863-EFA4-7C339D50C4B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F60735B2-0F2C-D9AA-C2D5-C5875AA6C297}"/>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O"/>
          </a:p>
        </p:txBody>
      </p:sp>
      <p:sp>
        <p:nvSpPr>
          <p:cNvPr id="5" name="Text Placeholder 4">
            <a:extLst>
              <a:ext uri="{FF2B5EF4-FFF2-40B4-BE49-F238E27FC236}">
                <a16:creationId xmlns:a16="http://schemas.microsoft.com/office/drawing/2014/main" id="{8E8BC5AC-003D-A8A1-7550-960DFC64F2A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751CE087-AF25-8F20-9CFA-4821AD8001B0}"/>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O"/>
          </a:p>
        </p:txBody>
      </p:sp>
      <p:sp>
        <p:nvSpPr>
          <p:cNvPr id="7" name="Date Placeholder 6">
            <a:extLst>
              <a:ext uri="{FF2B5EF4-FFF2-40B4-BE49-F238E27FC236}">
                <a16:creationId xmlns:a16="http://schemas.microsoft.com/office/drawing/2014/main" id="{C441CF62-483B-EDDB-6680-4BF7252FD590}"/>
              </a:ext>
            </a:extLst>
          </p:cNvPr>
          <p:cNvSpPr>
            <a:spLocks noGrp="1"/>
          </p:cNvSpPr>
          <p:nvPr>
            <p:ph type="dt" sz="half" idx="10"/>
          </p:nvPr>
        </p:nvSpPr>
        <p:spPr/>
        <p:txBody>
          <a:bodyPr/>
          <a:lstStyle/>
          <a:p>
            <a:fld id="{A083E857-2411-814A-9B79-A106018695B2}" type="datetimeFigureOut">
              <a:rPr lang="en-NO" smtClean="0"/>
              <a:t>10/05/2025</a:t>
            </a:fld>
            <a:endParaRPr lang="en-NO"/>
          </a:p>
        </p:txBody>
      </p:sp>
      <p:sp>
        <p:nvSpPr>
          <p:cNvPr id="8" name="Footer Placeholder 7">
            <a:extLst>
              <a:ext uri="{FF2B5EF4-FFF2-40B4-BE49-F238E27FC236}">
                <a16:creationId xmlns:a16="http://schemas.microsoft.com/office/drawing/2014/main" id="{BBAA7C74-59C1-D3FE-BF7A-3D940655B9EB}"/>
              </a:ext>
            </a:extLst>
          </p:cNvPr>
          <p:cNvSpPr>
            <a:spLocks noGrp="1"/>
          </p:cNvSpPr>
          <p:nvPr>
            <p:ph type="ftr" sz="quarter" idx="11"/>
          </p:nvPr>
        </p:nvSpPr>
        <p:spPr/>
        <p:txBody>
          <a:bodyPr/>
          <a:lstStyle/>
          <a:p>
            <a:endParaRPr lang="en-NO"/>
          </a:p>
        </p:txBody>
      </p:sp>
      <p:sp>
        <p:nvSpPr>
          <p:cNvPr id="9" name="Slide Number Placeholder 8">
            <a:extLst>
              <a:ext uri="{FF2B5EF4-FFF2-40B4-BE49-F238E27FC236}">
                <a16:creationId xmlns:a16="http://schemas.microsoft.com/office/drawing/2014/main" id="{86AF2D7D-C03B-437D-2A60-5806FCAA1418}"/>
              </a:ext>
            </a:extLst>
          </p:cNvPr>
          <p:cNvSpPr>
            <a:spLocks noGrp="1"/>
          </p:cNvSpPr>
          <p:nvPr>
            <p:ph type="sldNum" sz="quarter" idx="12"/>
          </p:nvPr>
        </p:nvSpPr>
        <p:spPr/>
        <p:txBody>
          <a:bodyPr/>
          <a:lstStyle/>
          <a:p>
            <a:fld id="{96B8EC52-28C3-6246-A867-58FBABDD2492}" type="slidenum">
              <a:rPr lang="en-NO" smtClean="0"/>
              <a:t>‹#›</a:t>
            </a:fld>
            <a:endParaRPr lang="en-NO"/>
          </a:p>
        </p:txBody>
      </p:sp>
    </p:spTree>
    <p:extLst>
      <p:ext uri="{BB962C8B-B14F-4D97-AF65-F5344CB8AC3E}">
        <p14:creationId xmlns:p14="http://schemas.microsoft.com/office/powerpoint/2010/main" val="15826529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882D85-CDD7-248F-1DB9-0A4D54704706}"/>
              </a:ext>
            </a:extLst>
          </p:cNvPr>
          <p:cNvSpPr>
            <a:spLocks noGrp="1"/>
          </p:cNvSpPr>
          <p:nvPr>
            <p:ph type="title"/>
          </p:nvPr>
        </p:nvSpPr>
        <p:spPr/>
        <p:txBody>
          <a:bodyPr/>
          <a:lstStyle/>
          <a:p>
            <a:r>
              <a:rPr lang="en-GB"/>
              <a:t>Click to edit Master title style</a:t>
            </a:r>
            <a:endParaRPr lang="en-NO"/>
          </a:p>
        </p:txBody>
      </p:sp>
      <p:sp>
        <p:nvSpPr>
          <p:cNvPr id="3" name="Date Placeholder 2">
            <a:extLst>
              <a:ext uri="{FF2B5EF4-FFF2-40B4-BE49-F238E27FC236}">
                <a16:creationId xmlns:a16="http://schemas.microsoft.com/office/drawing/2014/main" id="{D19A54CE-F149-14C8-514B-4E85DE489030}"/>
              </a:ext>
            </a:extLst>
          </p:cNvPr>
          <p:cNvSpPr>
            <a:spLocks noGrp="1"/>
          </p:cNvSpPr>
          <p:nvPr>
            <p:ph type="dt" sz="half" idx="10"/>
          </p:nvPr>
        </p:nvSpPr>
        <p:spPr/>
        <p:txBody>
          <a:bodyPr/>
          <a:lstStyle/>
          <a:p>
            <a:fld id="{A083E857-2411-814A-9B79-A106018695B2}" type="datetimeFigureOut">
              <a:rPr lang="en-NO" smtClean="0"/>
              <a:t>10/05/2025</a:t>
            </a:fld>
            <a:endParaRPr lang="en-NO"/>
          </a:p>
        </p:txBody>
      </p:sp>
      <p:sp>
        <p:nvSpPr>
          <p:cNvPr id="4" name="Footer Placeholder 3">
            <a:extLst>
              <a:ext uri="{FF2B5EF4-FFF2-40B4-BE49-F238E27FC236}">
                <a16:creationId xmlns:a16="http://schemas.microsoft.com/office/drawing/2014/main" id="{755725B0-68C4-84E0-4342-1F75E0B55B02}"/>
              </a:ext>
            </a:extLst>
          </p:cNvPr>
          <p:cNvSpPr>
            <a:spLocks noGrp="1"/>
          </p:cNvSpPr>
          <p:nvPr>
            <p:ph type="ftr" sz="quarter" idx="11"/>
          </p:nvPr>
        </p:nvSpPr>
        <p:spPr/>
        <p:txBody>
          <a:bodyPr/>
          <a:lstStyle/>
          <a:p>
            <a:endParaRPr lang="en-NO"/>
          </a:p>
        </p:txBody>
      </p:sp>
      <p:sp>
        <p:nvSpPr>
          <p:cNvPr id="5" name="Slide Number Placeholder 4">
            <a:extLst>
              <a:ext uri="{FF2B5EF4-FFF2-40B4-BE49-F238E27FC236}">
                <a16:creationId xmlns:a16="http://schemas.microsoft.com/office/drawing/2014/main" id="{C023A8D2-FA07-682D-670F-261DBB580C83}"/>
              </a:ext>
            </a:extLst>
          </p:cNvPr>
          <p:cNvSpPr>
            <a:spLocks noGrp="1"/>
          </p:cNvSpPr>
          <p:nvPr>
            <p:ph type="sldNum" sz="quarter" idx="12"/>
          </p:nvPr>
        </p:nvSpPr>
        <p:spPr/>
        <p:txBody>
          <a:bodyPr/>
          <a:lstStyle/>
          <a:p>
            <a:fld id="{96B8EC52-28C3-6246-A867-58FBABDD2492}" type="slidenum">
              <a:rPr lang="en-NO" smtClean="0"/>
              <a:t>‹#›</a:t>
            </a:fld>
            <a:endParaRPr lang="en-NO"/>
          </a:p>
        </p:txBody>
      </p:sp>
    </p:spTree>
    <p:extLst>
      <p:ext uri="{BB962C8B-B14F-4D97-AF65-F5344CB8AC3E}">
        <p14:creationId xmlns:p14="http://schemas.microsoft.com/office/powerpoint/2010/main" val="14109246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7E5DBFF-AB91-0B32-BCD8-7FF987D030B9}"/>
              </a:ext>
            </a:extLst>
          </p:cNvPr>
          <p:cNvSpPr>
            <a:spLocks noGrp="1"/>
          </p:cNvSpPr>
          <p:nvPr>
            <p:ph type="dt" sz="half" idx="10"/>
          </p:nvPr>
        </p:nvSpPr>
        <p:spPr/>
        <p:txBody>
          <a:bodyPr/>
          <a:lstStyle/>
          <a:p>
            <a:fld id="{A083E857-2411-814A-9B79-A106018695B2}" type="datetimeFigureOut">
              <a:rPr lang="en-NO" smtClean="0"/>
              <a:t>10/05/2025</a:t>
            </a:fld>
            <a:endParaRPr lang="en-NO"/>
          </a:p>
        </p:txBody>
      </p:sp>
      <p:sp>
        <p:nvSpPr>
          <p:cNvPr id="3" name="Footer Placeholder 2">
            <a:extLst>
              <a:ext uri="{FF2B5EF4-FFF2-40B4-BE49-F238E27FC236}">
                <a16:creationId xmlns:a16="http://schemas.microsoft.com/office/drawing/2014/main" id="{0F1839E3-A2C0-5992-AD86-DF20864B2C22}"/>
              </a:ext>
            </a:extLst>
          </p:cNvPr>
          <p:cNvSpPr>
            <a:spLocks noGrp="1"/>
          </p:cNvSpPr>
          <p:nvPr>
            <p:ph type="ftr" sz="quarter" idx="11"/>
          </p:nvPr>
        </p:nvSpPr>
        <p:spPr/>
        <p:txBody>
          <a:bodyPr/>
          <a:lstStyle/>
          <a:p>
            <a:endParaRPr lang="en-NO"/>
          </a:p>
        </p:txBody>
      </p:sp>
      <p:sp>
        <p:nvSpPr>
          <p:cNvPr id="4" name="Slide Number Placeholder 3">
            <a:extLst>
              <a:ext uri="{FF2B5EF4-FFF2-40B4-BE49-F238E27FC236}">
                <a16:creationId xmlns:a16="http://schemas.microsoft.com/office/drawing/2014/main" id="{564A59E4-E57D-A5DF-D375-F161BD37FAC1}"/>
              </a:ext>
            </a:extLst>
          </p:cNvPr>
          <p:cNvSpPr>
            <a:spLocks noGrp="1"/>
          </p:cNvSpPr>
          <p:nvPr>
            <p:ph type="sldNum" sz="quarter" idx="12"/>
          </p:nvPr>
        </p:nvSpPr>
        <p:spPr/>
        <p:txBody>
          <a:bodyPr/>
          <a:lstStyle/>
          <a:p>
            <a:fld id="{96B8EC52-28C3-6246-A867-58FBABDD2492}" type="slidenum">
              <a:rPr lang="en-NO" smtClean="0"/>
              <a:t>‹#›</a:t>
            </a:fld>
            <a:endParaRPr lang="en-NO"/>
          </a:p>
        </p:txBody>
      </p:sp>
    </p:spTree>
    <p:extLst>
      <p:ext uri="{BB962C8B-B14F-4D97-AF65-F5344CB8AC3E}">
        <p14:creationId xmlns:p14="http://schemas.microsoft.com/office/powerpoint/2010/main" val="33802382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5FD266-D5CF-6DE6-532D-662FDBD9AABF}"/>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NO"/>
          </a:p>
        </p:txBody>
      </p:sp>
      <p:sp>
        <p:nvSpPr>
          <p:cNvPr id="3" name="Content Placeholder 2">
            <a:extLst>
              <a:ext uri="{FF2B5EF4-FFF2-40B4-BE49-F238E27FC236}">
                <a16:creationId xmlns:a16="http://schemas.microsoft.com/office/drawing/2014/main" id="{7C21F072-5144-A278-9B03-4528D8D373E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O"/>
          </a:p>
        </p:txBody>
      </p:sp>
      <p:sp>
        <p:nvSpPr>
          <p:cNvPr id="4" name="Text Placeholder 3">
            <a:extLst>
              <a:ext uri="{FF2B5EF4-FFF2-40B4-BE49-F238E27FC236}">
                <a16:creationId xmlns:a16="http://schemas.microsoft.com/office/drawing/2014/main" id="{33A13264-C945-C012-0FBD-E8D62702A24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86E0C222-6E0E-19D3-0FBB-9FCFA96E4B65}"/>
              </a:ext>
            </a:extLst>
          </p:cNvPr>
          <p:cNvSpPr>
            <a:spLocks noGrp="1"/>
          </p:cNvSpPr>
          <p:nvPr>
            <p:ph type="dt" sz="half" idx="10"/>
          </p:nvPr>
        </p:nvSpPr>
        <p:spPr/>
        <p:txBody>
          <a:bodyPr/>
          <a:lstStyle/>
          <a:p>
            <a:fld id="{A083E857-2411-814A-9B79-A106018695B2}" type="datetimeFigureOut">
              <a:rPr lang="en-NO" smtClean="0"/>
              <a:t>10/05/2025</a:t>
            </a:fld>
            <a:endParaRPr lang="en-NO"/>
          </a:p>
        </p:txBody>
      </p:sp>
      <p:sp>
        <p:nvSpPr>
          <p:cNvPr id="6" name="Footer Placeholder 5">
            <a:extLst>
              <a:ext uri="{FF2B5EF4-FFF2-40B4-BE49-F238E27FC236}">
                <a16:creationId xmlns:a16="http://schemas.microsoft.com/office/drawing/2014/main" id="{B8FBA1F5-4E5A-9E3C-D73D-8E9ED5BB2C64}"/>
              </a:ext>
            </a:extLst>
          </p:cNvPr>
          <p:cNvSpPr>
            <a:spLocks noGrp="1"/>
          </p:cNvSpPr>
          <p:nvPr>
            <p:ph type="ftr" sz="quarter" idx="11"/>
          </p:nvPr>
        </p:nvSpPr>
        <p:spPr/>
        <p:txBody>
          <a:bodyPr/>
          <a:lstStyle/>
          <a:p>
            <a:endParaRPr lang="en-NO"/>
          </a:p>
        </p:txBody>
      </p:sp>
      <p:sp>
        <p:nvSpPr>
          <p:cNvPr id="7" name="Slide Number Placeholder 6">
            <a:extLst>
              <a:ext uri="{FF2B5EF4-FFF2-40B4-BE49-F238E27FC236}">
                <a16:creationId xmlns:a16="http://schemas.microsoft.com/office/drawing/2014/main" id="{7D4FCB69-2874-90A3-8844-F3274657C05A}"/>
              </a:ext>
            </a:extLst>
          </p:cNvPr>
          <p:cNvSpPr>
            <a:spLocks noGrp="1"/>
          </p:cNvSpPr>
          <p:nvPr>
            <p:ph type="sldNum" sz="quarter" idx="12"/>
          </p:nvPr>
        </p:nvSpPr>
        <p:spPr/>
        <p:txBody>
          <a:bodyPr/>
          <a:lstStyle/>
          <a:p>
            <a:fld id="{96B8EC52-28C3-6246-A867-58FBABDD2492}" type="slidenum">
              <a:rPr lang="en-NO" smtClean="0"/>
              <a:t>‹#›</a:t>
            </a:fld>
            <a:endParaRPr lang="en-NO"/>
          </a:p>
        </p:txBody>
      </p:sp>
    </p:spTree>
    <p:extLst>
      <p:ext uri="{BB962C8B-B14F-4D97-AF65-F5344CB8AC3E}">
        <p14:creationId xmlns:p14="http://schemas.microsoft.com/office/powerpoint/2010/main" val="5437603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4BA999-B295-299C-C60F-274E3E71AE92}"/>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NO"/>
          </a:p>
        </p:txBody>
      </p:sp>
      <p:sp>
        <p:nvSpPr>
          <p:cNvPr id="3" name="Picture Placeholder 2">
            <a:extLst>
              <a:ext uri="{FF2B5EF4-FFF2-40B4-BE49-F238E27FC236}">
                <a16:creationId xmlns:a16="http://schemas.microsoft.com/office/drawing/2014/main" id="{4F8D8D9C-F162-90EB-BE42-2CFE20967E5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NO"/>
          </a:p>
        </p:txBody>
      </p:sp>
      <p:sp>
        <p:nvSpPr>
          <p:cNvPr id="4" name="Text Placeholder 3">
            <a:extLst>
              <a:ext uri="{FF2B5EF4-FFF2-40B4-BE49-F238E27FC236}">
                <a16:creationId xmlns:a16="http://schemas.microsoft.com/office/drawing/2014/main" id="{3BF3A685-2E74-5435-8C7A-86218E2E4B1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BE4551DA-CE24-B220-A154-3BE4084E747A}"/>
              </a:ext>
            </a:extLst>
          </p:cNvPr>
          <p:cNvSpPr>
            <a:spLocks noGrp="1"/>
          </p:cNvSpPr>
          <p:nvPr>
            <p:ph type="dt" sz="half" idx="10"/>
          </p:nvPr>
        </p:nvSpPr>
        <p:spPr/>
        <p:txBody>
          <a:bodyPr/>
          <a:lstStyle/>
          <a:p>
            <a:fld id="{A083E857-2411-814A-9B79-A106018695B2}" type="datetimeFigureOut">
              <a:rPr lang="en-NO" smtClean="0"/>
              <a:t>10/05/2025</a:t>
            </a:fld>
            <a:endParaRPr lang="en-NO"/>
          </a:p>
        </p:txBody>
      </p:sp>
      <p:sp>
        <p:nvSpPr>
          <p:cNvPr id="6" name="Footer Placeholder 5">
            <a:extLst>
              <a:ext uri="{FF2B5EF4-FFF2-40B4-BE49-F238E27FC236}">
                <a16:creationId xmlns:a16="http://schemas.microsoft.com/office/drawing/2014/main" id="{8087DF0D-117E-F622-0F2A-9398636553E0}"/>
              </a:ext>
            </a:extLst>
          </p:cNvPr>
          <p:cNvSpPr>
            <a:spLocks noGrp="1"/>
          </p:cNvSpPr>
          <p:nvPr>
            <p:ph type="ftr" sz="quarter" idx="11"/>
          </p:nvPr>
        </p:nvSpPr>
        <p:spPr/>
        <p:txBody>
          <a:bodyPr/>
          <a:lstStyle/>
          <a:p>
            <a:endParaRPr lang="en-NO"/>
          </a:p>
        </p:txBody>
      </p:sp>
      <p:sp>
        <p:nvSpPr>
          <p:cNvPr id="7" name="Slide Number Placeholder 6">
            <a:extLst>
              <a:ext uri="{FF2B5EF4-FFF2-40B4-BE49-F238E27FC236}">
                <a16:creationId xmlns:a16="http://schemas.microsoft.com/office/drawing/2014/main" id="{86CE1DCB-665E-DC4F-B9CE-7590F03EFF66}"/>
              </a:ext>
            </a:extLst>
          </p:cNvPr>
          <p:cNvSpPr>
            <a:spLocks noGrp="1"/>
          </p:cNvSpPr>
          <p:nvPr>
            <p:ph type="sldNum" sz="quarter" idx="12"/>
          </p:nvPr>
        </p:nvSpPr>
        <p:spPr/>
        <p:txBody>
          <a:bodyPr/>
          <a:lstStyle/>
          <a:p>
            <a:fld id="{96B8EC52-28C3-6246-A867-58FBABDD2492}" type="slidenum">
              <a:rPr lang="en-NO" smtClean="0"/>
              <a:t>‹#›</a:t>
            </a:fld>
            <a:endParaRPr lang="en-NO"/>
          </a:p>
        </p:txBody>
      </p:sp>
    </p:spTree>
    <p:extLst>
      <p:ext uri="{BB962C8B-B14F-4D97-AF65-F5344CB8AC3E}">
        <p14:creationId xmlns:p14="http://schemas.microsoft.com/office/powerpoint/2010/main" val="16664423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DAD431F-15C4-881D-8A0F-73CE5DE07CF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NO"/>
          </a:p>
        </p:txBody>
      </p:sp>
      <p:sp>
        <p:nvSpPr>
          <p:cNvPr id="3" name="Text Placeholder 2">
            <a:extLst>
              <a:ext uri="{FF2B5EF4-FFF2-40B4-BE49-F238E27FC236}">
                <a16:creationId xmlns:a16="http://schemas.microsoft.com/office/drawing/2014/main" id="{A92C89C2-5716-4F44-5BD6-9DB8CED590A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O"/>
          </a:p>
        </p:txBody>
      </p:sp>
      <p:sp>
        <p:nvSpPr>
          <p:cNvPr id="4" name="Date Placeholder 3">
            <a:extLst>
              <a:ext uri="{FF2B5EF4-FFF2-40B4-BE49-F238E27FC236}">
                <a16:creationId xmlns:a16="http://schemas.microsoft.com/office/drawing/2014/main" id="{1B3A1244-8DB0-7757-B612-8EE7F90AC22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A083E857-2411-814A-9B79-A106018695B2}" type="datetimeFigureOut">
              <a:rPr lang="en-NO" smtClean="0"/>
              <a:t>10/05/2025</a:t>
            </a:fld>
            <a:endParaRPr lang="en-NO"/>
          </a:p>
        </p:txBody>
      </p:sp>
      <p:sp>
        <p:nvSpPr>
          <p:cNvPr id="5" name="Footer Placeholder 4">
            <a:extLst>
              <a:ext uri="{FF2B5EF4-FFF2-40B4-BE49-F238E27FC236}">
                <a16:creationId xmlns:a16="http://schemas.microsoft.com/office/drawing/2014/main" id="{5230361C-94BA-F7E9-B246-908BD7CBD75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NO"/>
          </a:p>
        </p:txBody>
      </p:sp>
      <p:sp>
        <p:nvSpPr>
          <p:cNvPr id="6" name="Slide Number Placeholder 5">
            <a:extLst>
              <a:ext uri="{FF2B5EF4-FFF2-40B4-BE49-F238E27FC236}">
                <a16:creationId xmlns:a16="http://schemas.microsoft.com/office/drawing/2014/main" id="{97AFE6A1-A14E-5B4A-C29B-2AFE35246A1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96B8EC52-28C3-6246-A867-58FBABDD2492}" type="slidenum">
              <a:rPr lang="en-NO" smtClean="0"/>
              <a:t>‹#›</a:t>
            </a:fld>
            <a:endParaRPr lang="en-NO"/>
          </a:p>
        </p:txBody>
      </p:sp>
    </p:spTree>
    <p:extLst>
      <p:ext uri="{BB962C8B-B14F-4D97-AF65-F5344CB8AC3E}">
        <p14:creationId xmlns:p14="http://schemas.microsoft.com/office/powerpoint/2010/main" val="367423311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5.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56.xml.rels><?xml version="1.0" encoding="UTF-8" standalone="yes"?>
<Relationships xmlns="http://schemas.openxmlformats.org/package/2006/relationships"><Relationship Id="rId3" Type="http://schemas.openxmlformats.org/officeDocument/2006/relationships/image" Target="../media/image20.jpeg"/><Relationship Id="rId7" Type="http://schemas.openxmlformats.org/officeDocument/2006/relationships/image" Target="../media/image24.jpe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3.jpeg"/><Relationship Id="rId5" Type="http://schemas.openxmlformats.org/officeDocument/2006/relationships/image" Target="../media/image22.png"/><Relationship Id="rId4" Type="http://schemas.openxmlformats.org/officeDocument/2006/relationships/image" Target="../media/image21.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76CEEA-CC7C-49B8-09CD-A06D2B26B02F}"/>
              </a:ext>
            </a:extLst>
          </p:cNvPr>
          <p:cNvSpPr>
            <a:spLocks noGrp="1"/>
          </p:cNvSpPr>
          <p:nvPr>
            <p:ph type="ctrTitle"/>
          </p:nvPr>
        </p:nvSpPr>
        <p:spPr/>
        <p:txBody>
          <a:bodyPr/>
          <a:lstStyle/>
          <a:p>
            <a:r>
              <a:rPr lang="en-GB" dirty="0"/>
              <a:t>Repetitive Research: Who and what is it good for?</a:t>
            </a:r>
            <a:endParaRPr lang="en-NO" dirty="0"/>
          </a:p>
        </p:txBody>
      </p:sp>
      <p:sp>
        <p:nvSpPr>
          <p:cNvPr id="3" name="Subtitle 2">
            <a:extLst>
              <a:ext uri="{FF2B5EF4-FFF2-40B4-BE49-F238E27FC236}">
                <a16:creationId xmlns:a16="http://schemas.microsoft.com/office/drawing/2014/main" id="{CFCFD7E7-6974-ADE4-D871-B357525DFE29}"/>
              </a:ext>
            </a:extLst>
          </p:cNvPr>
          <p:cNvSpPr>
            <a:spLocks noGrp="1"/>
          </p:cNvSpPr>
          <p:nvPr>
            <p:ph type="subTitle" idx="1"/>
          </p:nvPr>
        </p:nvSpPr>
        <p:spPr>
          <a:xfrm>
            <a:off x="1524000" y="4303078"/>
            <a:ext cx="9144000" cy="1655762"/>
          </a:xfrm>
        </p:spPr>
        <p:txBody>
          <a:bodyPr/>
          <a:lstStyle/>
          <a:p>
            <a:r>
              <a:rPr lang="en-GB" dirty="0"/>
              <a:t>M</a:t>
            </a:r>
            <a:r>
              <a:rPr lang="en-NO" dirty="0"/>
              <a:t>ax Korbmacher</a:t>
            </a:r>
          </a:p>
          <a:p>
            <a:r>
              <a:rPr lang="en-NO" dirty="0"/>
              <a:t>Haukeland University Hospital</a:t>
            </a:r>
          </a:p>
        </p:txBody>
      </p:sp>
    </p:spTree>
    <p:extLst>
      <p:ext uri="{BB962C8B-B14F-4D97-AF65-F5344CB8AC3E}">
        <p14:creationId xmlns:p14="http://schemas.microsoft.com/office/powerpoint/2010/main" val="434916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3DDC3E-90D2-A02E-D068-96F64B35F794}"/>
              </a:ext>
            </a:extLst>
          </p:cNvPr>
          <p:cNvSpPr>
            <a:spLocks noGrp="1"/>
          </p:cNvSpPr>
          <p:nvPr>
            <p:ph type="title"/>
          </p:nvPr>
        </p:nvSpPr>
        <p:spPr/>
        <p:txBody>
          <a:bodyPr/>
          <a:lstStyle/>
          <a:p>
            <a:r>
              <a:rPr lang="en-NO" dirty="0"/>
              <a:t>Background: why repeating?</a:t>
            </a:r>
          </a:p>
        </p:txBody>
      </p:sp>
      <p:sp>
        <p:nvSpPr>
          <p:cNvPr id="3" name="Content Placeholder 2">
            <a:extLst>
              <a:ext uri="{FF2B5EF4-FFF2-40B4-BE49-F238E27FC236}">
                <a16:creationId xmlns:a16="http://schemas.microsoft.com/office/drawing/2014/main" id="{459F0D37-937C-F5C5-036B-1A0E328FFC7E}"/>
              </a:ext>
            </a:extLst>
          </p:cNvPr>
          <p:cNvSpPr>
            <a:spLocks noGrp="1"/>
          </p:cNvSpPr>
          <p:nvPr>
            <p:ph idx="1"/>
          </p:nvPr>
        </p:nvSpPr>
        <p:spPr>
          <a:xfrm>
            <a:off x="838200" y="1653814"/>
            <a:ext cx="8140908" cy="4523149"/>
          </a:xfrm>
        </p:spPr>
        <p:txBody>
          <a:bodyPr/>
          <a:lstStyle/>
          <a:p>
            <a:endParaRPr lang="en-NO" dirty="0"/>
          </a:p>
          <a:p>
            <a:endParaRPr lang="en-NO" dirty="0"/>
          </a:p>
          <a:p>
            <a:r>
              <a:rPr lang="en-NO" dirty="0"/>
              <a:t>Why repeating? Or rather </a:t>
            </a:r>
            <a:r>
              <a:rPr lang="en-NO" u="sng" dirty="0"/>
              <a:t>why not repeating</a:t>
            </a:r>
            <a:r>
              <a:rPr lang="en-NO" dirty="0"/>
              <a:t>?</a:t>
            </a:r>
          </a:p>
          <a:p>
            <a:endParaRPr lang="en-NO" dirty="0"/>
          </a:p>
        </p:txBody>
      </p:sp>
    </p:spTree>
    <p:extLst>
      <p:ext uri="{BB962C8B-B14F-4D97-AF65-F5344CB8AC3E}">
        <p14:creationId xmlns:p14="http://schemas.microsoft.com/office/powerpoint/2010/main" val="28874463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3DDC3E-90D2-A02E-D068-96F64B35F794}"/>
              </a:ext>
            </a:extLst>
          </p:cNvPr>
          <p:cNvSpPr>
            <a:spLocks noGrp="1"/>
          </p:cNvSpPr>
          <p:nvPr>
            <p:ph type="title"/>
          </p:nvPr>
        </p:nvSpPr>
        <p:spPr/>
        <p:txBody>
          <a:bodyPr/>
          <a:lstStyle/>
          <a:p>
            <a:r>
              <a:rPr lang="en-NO" dirty="0"/>
              <a:t>Background: why repeating?</a:t>
            </a:r>
          </a:p>
        </p:txBody>
      </p:sp>
      <p:pic>
        <p:nvPicPr>
          <p:cNvPr id="2050" name="Picture 2" descr="Peter Higgs was one of the greats of particle physics. He transformed what  we know about the building blocks of the universe">
            <a:extLst>
              <a:ext uri="{FF2B5EF4-FFF2-40B4-BE49-F238E27FC236}">
                <a16:creationId xmlns:a16="http://schemas.microsoft.com/office/drawing/2014/main" id="{20F20E97-94FC-E788-B8C7-21FA06CC41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83440" y="2986309"/>
            <a:ext cx="4884016" cy="330704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E63DF1A-010E-35B8-E4E8-FDD2FA221BE6}"/>
              </a:ext>
            </a:extLst>
          </p:cNvPr>
          <p:cNvSpPr txBox="1"/>
          <p:nvPr/>
        </p:nvSpPr>
        <p:spPr>
          <a:xfrm>
            <a:off x="4883440" y="6307209"/>
            <a:ext cx="4884016" cy="369332"/>
          </a:xfrm>
          <a:prstGeom prst="rect">
            <a:avLst/>
          </a:prstGeom>
          <a:noFill/>
        </p:spPr>
        <p:txBody>
          <a:bodyPr wrap="square">
            <a:spAutoFit/>
          </a:bodyPr>
          <a:lstStyle/>
          <a:p>
            <a:r>
              <a:rPr lang="en-GB" dirty="0"/>
              <a:t>Peter Higgs </a:t>
            </a:r>
            <a:r>
              <a:rPr lang="en-GB" sz="1400" dirty="0"/>
              <a:t>(source: Andy Rain/EPA Images)</a:t>
            </a:r>
          </a:p>
        </p:txBody>
      </p:sp>
      <p:sp>
        <p:nvSpPr>
          <p:cNvPr id="6" name="Cloud Callout 5">
            <a:extLst>
              <a:ext uri="{FF2B5EF4-FFF2-40B4-BE49-F238E27FC236}">
                <a16:creationId xmlns:a16="http://schemas.microsoft.com/office/drawing/2014/main" id="{CF40F99D-497C-D494-61F4-666AC1FAE30B}"/>
              </a:ext>
            </a:extLst>
          </p:cNvPr>
          <p:cNvSpPr/>
          <p:nvPr/>
        </p:nvSpPr>
        <p:spPr>
          <a:xfrm>
            <a:off x="2337956" y="1612249"/>
            <a:ext cx="4156364" cy="1870363"/>
          </a:xfrm>
          <a:prstGeom prst="cloudCallout">
            <a:avLst>
              <a:gd name="adj1" fmla="val 54835"/>
              <a:gd name="adj2" fmla="val 5287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3200" dirty="0"/>
              <a:t>p&lt;0.00000029</a:t>
            </a:r>
            <a:endParaRPr lang="en-NO" sz="3200" dirty="0"/>
          </a:p>
        </p:txBody>
      </p:sp>
    </p:spTree>
    <p:extLst>
      <p:ext uri="{BB962C8B-B14F-4D97-AF65-F5344CB8AC3E}">
        <p14:creationId xmlns:p14="http://schemas.microsoft.com/office/powerpoint/2010/main" val="12069002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EEBF65-9C9B-0D3B-08EE-C422EB1DBE38}"/>
              </a:ext>
            </a:extLst>
          </p:cNvPr>
          <p:cNvSpPr>
            <a:spLocks noGrp="1"/>
          </p:cNvSpPr>
          <p:nvPr>
            <p:ph type="title"/>
          </p:nvPr>
        </p:nvSpPr>
        <p:spPr/>
        <p:txBody>
          <a:bodyPr/>
          <a:lstStyle/>
          <a:p>
            <a:r>
              <a:rPr lang="en-NO" dirty="0"/>
              <a:t>“Repetition is not redundancy”</a:t>
            </a:r>
          </a:p>
        </p:txBody>
      </p:sp>
      <p:sp>
        <p:nvSpPr>
          <p:cNvPr id="3" name="Text Placeholder 2">
            <a:extLst>
              <a:ext uri="{FF2B5EF4-FFF2-40B4-BE49-F238E27FC236}">
                <a16:creationId xmlns:a16="http://schemas.microsoft.com/office/drawing/2014/main" id="{DF16440E-6133-C82D-5F78-D91FD8E0AE78}"/>
              </a:ext>
            </a:extLst>
          </p:cNvPr>
          <p:cNvSpPr>
            <a:spLocks noGrp="1"/>
          </p:cNvSpPr>
          <p:nvPr>
            <p:ph type="body" idx="1"/>
          </p:nvPr>
        </p:nvSpPr>
        <p:spPr/>
        <p:txBody>
          <a:bodyPr/>
          <a:lstStyle/>
          <a:p>
            <a:r>
              <a:rPr lang="en-NO" dirty="0"/>
              <a:t>A quote from many people (among others, my office co-inhabitant)</a:t>
            </a:r>
          </a:p>
        </p:txBody>
      </p:sp>
    </p:spTree>
    <p:extLst>
      <p:ext uri="{BB962C8B-B14F-4D97-AF65-F5344CB8AC3E}">
        <p14:creationId xmlns:p14="http://schemas.microsoft.com/office/powerpoint/2010/main" val="27952839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3DDC3E-90D2-A02E-D068-96F64B35F794}"/>
              </a:ext>
            </a:extLst>
          </p:cNvPr>
          <p:cNvSpPr>
            <a:spLocks noGrp="1"/>
          </p:cNvSpPr>
          <p:nvPr>
            <p:ph type="title"/>
          </p:nvPr>
        </p:nvSpPr>
        <p:spPr/>
        <p:txBody>
          <a:bodyPr/>
          <a:lstStyle/>
          <a:p>
            <a:r>
              <a:rPr lang="en-NO" dirty="0"/>
              <a:t>Background: types of repetitive research</a:t>
            </a:r>
          </a:p>
        </p:txBody>
      </p:sp>
      <p:sp>
        <p:nvSpPr>
          <p:cNvPr id="3" name="Content Placeholder 2">
            <a:extLst>
              <a:ext uri="{FF2B5EF4-FFF2-40B4-BE49-F238E27FC236}">
                <a16:creationId xmlns:a16="http://schemas.microsoft.com/office/drawing/2014/main" id="{459F0D37-937C-F5C5-036B-1A0E328FFC7E}"/>
              </a:ext>
            </a:extLst>
          </p:cNvPr>
          <p:cNvSpPr>
            <a:spLocks noGrp="1"/>
          </p:cNvSpPr>
          <p:nvPr>
            <p:ph idx="1"/>
          </p:nvPr>
        </p:nvSpPr>
        <p:spPr/>
        <p:txBody>
          <a:bodyPr/>
          <a:lstStyle/>
          <a:p>
            <a:r>
              <a:rPr lang="en-NO" b="1" dirty="0"/>
              <a:t>Reproduction</a:t>
            </a:r>
            <a:r>
              <a:rPr lang="en-NO" dirty="0"/>
              <a:t>: repeating research re-using data</a:t>
            </a:r>
          </a:p>
          <a:p>
            <a:r>
              <a:rPr lang="en-NO" b="1" dirty="0"/>
              <a:t>Replication</a:t>
            </a:r>
            <a:endParaRPr lang="en-NO" dirty="0"/>
          </a:p>
        </p:txBody>
      </p:sp>
    </p:spTree>
    <p:extLst>
      <p:ext uri="{BB962C8B-B14F-4D97-AF65-F5344CB8AC3E}">
        <p14:creationId xmlns:p14="http://schemas.microsoft.com/office/powerpoint/2010/main" val="13116203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3DDC3E-90D2-A02E-D068-96F64B35F794}"/>
              </a:ext>
            </a:extLst>
          </p:cNvPr>
          <p:cNvSpPr>
            <a:spLocks noGrp="1"/>
          </p:cNvSpPr>
          <p:nvPr>
            <p:ph type="title"/>
          </p:nvPr>
        </p:nvSpPr>
        <p:spPr/>
        <p:txBody>
          <a:bodyPr/>
          <a:lstStyle/>
          <a:p>
            <a:r>
              <a:rPr lang="en-NO" dirty="0"/>
              <a:t>Background: types of repetitive research</a:t>
            </a:r>
          </a:p>
        </p:txBody>
      </p:sp>
      <p:sp>
        <p:nvSpPr>
          <p:cNvPr id="3" name="Content Placeholder 2">
            <a:extLst>
              <a:ext uri="{FF2B5EF4-FFF2-40B4-BE49-F238E27FC236}">
                <a16:creationId xmlns:a16="http://schemas.microsoft.com/office/drawing/2014/main" id="{459F0D37-937C-F5C5-036B-1A0E328FFC7E}"/>
              </a:ext>
            </a:extLst>
          </p:cNvPr>
          <p:cNvSpPr>
            <a:spLocks noGrp="1"/>
          </p:cNvSpPr>
          <p:nvPr>
            <p:ph idx="1"/>
          </p:nvPr>
        </p:nvSpPr>
        <p:spPr/>
        <p:txBody>
          <a:bodyPr/>
          <a:lstStyle/>
          <a:p>
            <a:r>
              <a:rPr lang="en-NO" b="1" dirty="0"/>
              <a:t>Reproduction</a:t>
            </a:r>
            <a:r>
              <a:rPr lang="en-NO" dirty="0"/>
              <a:t>: repeating research re-using data</a:t>
            </a:r>
          </a:p>
          <a:p>
            <a:r>
              <a:rPr lang="en-NO" b="1" dirty="0"/>
              <a:t>Replication</a:t>
            </a:r>
            <a:r>
              <a:rPr lang="en-NO" dirty="0"/>
              <a:t>: repeating research by collecting new data</a:t>
            </a:r>
          </a:p>
          <a:p>
            <a:pPr lvl="1"/>
            <a:r>
              <a:rPr lang="en-NO" dirty="0"/>
              <a:t>Direct or close replication</a:t>
            </a:r>
          </a:p>
          <a:p>
            <a:pPr lvl="1"/>
            <a:r>
              <a:rPr lang="en-NO" dirty="0"/>
              <a:t>Conceptual replication</a:t>
            </a:r>
          </a:p>
          <a:p>
            <a:pPr lvl="1"/>
            <a:endParaRPr lang="en-NO" dirty="0"/>
          </a:p>
        </p:txBody>
      </p:sp>
    </p:spTree>
    <p:extLst>
      <p:ext uri="{BB962C8B-B14F-4D97-AF65-F5344CB8AC3E}">
        <p14:creationId xmlns:p14="http://schemas.microsoft.com/office/powerpoint/2010/main" val="9709413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3DDC3E-90D2-A02E-D068-96F64B35F794}"/>
              </a:ext>
            </a:extLst>
          </p:cNvPr>
          <p:cNvSpPr>
            <a:spLocks noGrp="1"/>
          </p:cNvSpPr>
          <p:nvPr>
            <p:ph type="title"/>
          </p:nvPr>
        </p:nvSpPr>
        <p:spPr/>
        <p:txBody>
          <a:bodyPr/>
          <a:lstStyle/>
          <a:p>
            <a:r>
              <a:rPr lang="en-NO" dirty="0"/>
              <a:t>What is repitition good for?</a:t>
            </a:r>
          </a:p>
        </p:txBody>
      </p:sp>
      <p:sp>
        <p:nvSpPr>
          <p:cNvPr id="3" name="Content Placeholder 2">
            <a:extLst>
              <a:ext uri="{FF2B5EF4-FFF2-40B4-BE49-F238E27FC236}">
                <a16:creationId xmlns:a16="http://schemas.microsoft.com/office/drawing/2014/main" id="{459F0D37-937C-F5C5-036B-1A0E328FFC7E}"/>
              </a:ext>
            </a:extLst>
          </p:cNvPr>
          <p:cNvSpPr>
            <a:spLocks noGrp="1"/>
          </p:cNvSpPr>
          <p:nvPr>
            <p:ph idx="1"/>
          </p:nvPr>
        </p:nvSpPr>
        <p:spPr/>
        <p:txBody>
          <a:bodyPr/>
          <a:lstStyle/>
          <a:p>
            <a:r>
              <a:rPr lang="en-GB" dirty="0"/>
              <a:t>Helps to …</a:t>
            </a:r>
          </a:p>
          <a:p>
            <a:pPr lvl="1"/>
            <a:r>
              <a:rPr lang="en-GB" dirty="0"/>
              <a:t>know whether we do what we think we do. Hence, </a:t>
            </a:r>
            <a:r>
              <a:rPr lang="en-GB" i="1" dirty="0"/>
              <a:t>re</a:t>
            </a:r>
            <a:r>
              <a:rPr lang="en-GB" dirty="0"/>
              <a:t>-search.</a:t>
            </a:r>
          </a:p>
        </p:txBody>
      </p:sp>
    </p:spTree>
    <p:extLst>
      <p:ext uri="{BB962C8B-B14F-4D97-AF65-F5344CB8AC3E}">
        <p14:creationId xmlns:p14="http://schemas.microsoft.com/office/powerpoint/2010/main" val="22152074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3DDC3E-90D2-A02E-D068-96F64B35F794}"/>
              </a:ext>
            </a:extLst>
          </p:cNvPr>
          <p:cNvSpPr>
            <a:spLocks noGrp="1"/>
          </p:cNvSpPr>
          <p:nvPr>
            <p:ph type="title"/>
          </p:nvPr>
        </p:nvSpPr>
        <p:spPr/>
        <p:txBody>
          <a:bodyPr/>
          <a:lstStyle/>
          <a:p>
            <a:r>
              <a:rPr lang="en-NO" dirty="0"/>
              <a:t>What is repitition good for?</a:t>
            </a:r>
          </a:p>
        </p:txBody>
      </p:sp>
      <p:sp>
        <p:nvSpPr>
          <p:cNvPr id="3" name="Content Placeholder 2">
            <a:extLst>
              <a:ext uri="{FF2B5EF4-FFF2-40B4-BE49-F238E27FC236}">
                <a16:creationId xmlns:a16="http://schemas.microsoft.com/office/drawing/2014/main" id="{459F0D37-937C-F5C5-036B-1A0E328FFC7E}"/>
              </a:ext>
            </a:extLst>
          </p:cNvPr>
          <p:cNvSpPr>
            <a:spLocks noGrp="1"/>
          </p:cNvSpPr>
          <p:nvPr>
            <p:ph idx="1"/>
          </p:nvPr>
        </p:nvSpPr>
        <p:spPr/>
        <p:txBody>
          <a:bodyPr/>
          <a:lstStyle/>
          <a:p>
            <a:r>
              <a:rPr lang="en-GB" dirty="0"/>
              <a:t>Helps to …</a:t>
            </a:r>
          </a:p>
          <a:p>
            <a:pPr lvl="1"/>
            <a:r>
              <a:rPr lang="en-GB" dirty="0"/>
              <a:t>know whether we do what we think we do. Hence, </a:t>
            </a:r>
            <a:r>
              <a:rPr lang="en-GB" i="1" dirty="0"/>
              <a:t>re</a:t>
            </a:r>
            <a:r>
              <a:rPr lang="en-GB" dirty="0"/>
              <a:t>-search.</a:t>
            </a:r>
          </a:p>
          <a:p>
            <a:pPr lvl="1"/>
            <a:r>
              <a:rPr lang="en-GB" dirty="0"/>
              <a:t>c</a:t>
            </a:r>
            <a:r>
              <a:rPr lang="en-NO" dirty="0"/>
              <a:t>heck the existing knowledge.</a:t>
            </a:r>
            <a:endParaRPr lang="en-GB" dirty="0"/>
          </a:p>
        </p:txBody>
      </p:sp>
    </p:spTree>
    <p:extLst>
      <p:ext uri="{BB962C8B-B14F-4D97-AF65-F5344CB8AC3E}">
        <p14:creationId xmlns:p14="http://schemas.microsoft.com/office/powerpoint/2010/main" val="18639178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3DDC3E-90D2-A02E-D068-96F64B35F794}"/>
              </a:ext>
            </a:extLst>
          </p:cNvPr>
          <p:cNvSpPr>
            <a:spLocks noGrp="1"/>
          </p:cNvSpPr>
          <p:nvPr>
            <p:ph type="title"/>
          </p:nvPr>
        </p:nvSpPr>
        <p:spPr/>
        <p:txBody>
          <a:bodyPr/>
          <a:lstStyle/>
          <a:p>
            <a:r>
              <a:rPr lang="en-NO" dirty="0"/>
              <a:t>What is repitition good for?</a:t>
            </a:r>
          </a:p>
        </p:txBody>
      </p:sp>
      <p:sp>
        <p:nvSpPr>
          <p:cNvPr id="3" name="Content Placeholder 2">
            <a:extLst>
              <a:ext uri="{FF2B5EF4-FFF2-40B4-BE49-F238E27FC236}">
                <a16:creationId xmlns:a16="http://schemas.microsoft.com/office/drawing/2014/main" id="{459F0D37-937C-F5C5-036B-1A0E328FFC7E}"/>
              </a:ext>
            </a:extLst>
          </p:cNvPr>
          <p:cNvSpPr>
            <a:spLocks noGrp="1"/>
          </p:cNvSpPr>
          <p:nvPr>
            <p:ph idx="1"/>
          </p:nvPr>
        </p:nvSpPr>
        <p:spPr/>
        <p:txBody>
          <a:bodyPr/>
          <a:lstStyle/>
          <a:p>
            <a:r>
              <a:rPr lang="en-GB" dirty="0"/>
              <a:t>Helps to …</a:t>
            </a:r>
          </a:p>
          <a:p>
            <a:pPr lvl="1"/>
            <a:r>
              <a:rPr lang="en-GB" dirty="0"/>
              <a:t>know whether we do what we think we do. Hence, </a:t>
            </a:r>
            <a:r>
              <a:rPr lang="en-GB" i="1" dirty="0"/>
              <a:t>re</a:t>
            </a:r>
            <a:r>
              <a:rPr lang="en-GB" dirty="0"/>
              <a:t>-search.</a:t>
            </a:r>
          </a:p>
          <a:p>
            <a:pPr lvl="1"/>
            <a:r>
              <a:rPr lang="en-GB" dirty="0"/>
              <a:t>c</a:t>
            </a:r>
            <a:r>
              <a:rPr lang="en-NO" dirty="0"/>
              <a:t>heck the existing knowledge.</a:t>
            </a:r>
            <a:endParaRPr lang="en-GB" dirty="0"/>
          </a:p>
          <a:p>
            <a:pPr lvl="1"/>
            <a:r>
              <a:rPr lang="en-NO" dirty="0"/>
              <a:t>build something new.</a:t>
            </a:r>
          </a:p>
        </p:txBody>
      </p:sp>
    </p:spTree>
    <p:extLst>
      <p:ext uri="{BB962C8B-B14F-4D97-AF65-F5344CB8AC3E}">
        <p14:creationId xmlns:p14="http://schemas.microsoft.com/office/powerpoint/2010/main" val="8940238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3DDC3E-90D2-A02E-D068-96F64B35F794}"/>
              </a:ext>
            </a:extLst>
          </p:cNvPr>
          <p:cNvSpPr>
            <a:spLocks noGrp="1"/>
          </p:cNvSpPr>
          <p:nvPr>
            <p:ph type="title"/>
          </p:nvPr>
        </p:nvSpPr>
        <p:spPr/>
        <p:txBody>
          <a:bodyPr/>
          <a:lstStyle/>
          <a:p>
            <a:r>
              <a:rPr lang="en-NO" dirty="0"/>
              <a:t>What is repitition good for?</a:t>
            </a:r>
          </a:p>
        </p:txBody>
      </p:sp>
      <p:sp>
        <p:nvSpPr>
          <p:cNvPr id="3" name="Content Placeholder 2">
            <a:extLst>
              <a:ext uri="{FF2B5EF4-FFF2-40B4-BE49-F238E27FC236}">
                <a16:creationId xmlns:a16="http://schemas.microsoft.com/office/drawing/2014/main" id="{459F0D37-937C-F5C5-036B-1A0E328FFC7E}"/>
              </a:ext>
            </a:extLst>
          </p:cNvPr>
          <p:cNvSpPr>
            <a:spLocks noGrp="1"/>
          </p:cNvSpPr>
          <p:nvPr>
            <p:ph idx="1"/>
          </p:nvPr>
        </p:nvSpPr>
        <p:spPr/>
        <p:txBody>
          <a:bodyPr/>
          <a:lstStyle/>
          <a:p>
            <a:r>
              <a:rPr lang="en-GB" dirty="0"/>
              <a:t>Helps to …</a:t>
            </a:r>
          </a:p>
          <a:p>
            <a:pPr lvl="1"/>
            <a:r>
              <a:rPr lang="en-GB" dirty="0"/>
              <a:t>know whether we do what we think we do. Hence, </a:t>
            </a:r>
            <a:r>
              <a:rPr lang="en-GB" i="1" dirty="0"/>
              <a:t>re</a:t>
            </a:r>
            <a:r>
              <a:rPr lang="en-GB" dirty="0"/>
              <a:t>-search.</a:t>
            </a:r>
          </a:p>
          <a:p>
            <a:pPr lvl="1"/>
            <a:r>
              <a:rPr lang="en-GB" dirty="0"/>
              <a:t>c</a:t>
            </a:r>
            <a:r>
              <a:rPr lang="en-NO" dirty="0"/>
              <a:t>heck the existing knowledge.</a:t>
            </a:r>
            <a:endParaRPr lang="en-GB" dirty="0"/>
          </a:p>
          <a:p>
            <a:pPr lvl="1"/>
            <a:r>
              <a:rPr lang="en-NO" dirty="0"/>
              <a:t>build something new.</a:t>
            </a:r>
          </a:p>
          <a:p>
            <a:pPr lvl="1"/>
            <a:r>
              <a:rPr lang="en-GB" dirty="0"/>
              <a:t>m</a:t>
            </a:r>
            <a:r>
              <a:rPr lang="en-NO" dirty="0"/>
              <a:t>ake better science-based decisions.</a:t>
            </a:r>
          </a:p>
        </p:txBody>
      </p:sp>
    </p:spTree>
    <p:extLst>
      <p:ext uri="{BB962C8B-B14F-4D97-AF65-F5344CB8AC3E}">
        <p14:creationId xmlns:p14="http://schemas.microsoft.com/office/powerpoint/2010/main" val="40932824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EEBF65-9C9B-0D3B-08EE-C422EB1DBE38}"/>
              </a:ext>
            </a:extLst>
          </p:cNvPr>
          <p:cNvSpPr>
            <a:spLocks noGrp="1"/>
          </p:cNvSpPr>
          <p:nvPr>
            <p:ph type="title"/>
          </p:nvPr>
        </p:nvSpPr>
        <p:spPr/>
        <p:txBody>
          <a:bodyPr/>
          <a:lstStyle/>
          <a:p>
            <a:br>
              <a:rPr lang="en-NO" dirty="0"/>
            </a:br>
            <a:r>
              <a:rPr lang="en-NO" dirty="0"/>
              <a:t>“Repetition is not redundancy”</a:t>
            </a:r>
          </a:p>
        </p:txBody>
      </p:sp>
      <p:sp>
        <p:nvSpPr>
          <p:cNvPr id="3" name="Text Placeholder 2">
            <a:extLst>
              <a:ext uri="{FF2B5EF4-FFF2-40B4-BE49-F238E27FC236}">
                <a16:creationId xmlns:a16="http://schemas.microsoft.com/office/drawing/2014/main" id="{DF16440E-6133-C82D-5F78-D91FD8E0AE78}"/>
              </a:ext>
            </a:extLst>
          </p:cNvPr>
          <p:cNvSpPr>
            <a:spLocks noGrp="1"/>
          </p:cNvSpPr>
          <p:nvPr>
            <p:ph type="body" idx="1"/>
          </p:nvPr>
        </p:nvSpPr>
        <p:spPr/>
        <p:txBody>
          <a:bodyPr/>
          <a:lstStyle/>
          <a:p>
            <a:r>
              <a:rPr lang="en-NO" dirty="0"/>
              <a:t>A quote from many people (among others, my office co-inhabitant)</a:t>
            </a:r>
          </a:p>
          <a:p>
            <a:endParaRPr lang="en-NO" dirty="0"/>
          </a:p>
          <a:p>
            <a:r>
              <a:rPr lang="en-NO" dirty="0"/>
              <a:t>Did I mention this earlier?</a:t>
            </a:r>
          </a:p>
        </p:txBody>
      </p:sp>
    </p:spTree>
    <p:extLst>
      <p:ext uri="{BB962C8B-B14F-4D97-AF65-F5344CB8AC3E}">
        <p14:creationId xmlns:p14="http://schemas.microsoft.com/office/powerpoint/2010/main" val="5293740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1A1F9C-BB6D-08AE-80A1-71F12CD49BA0}"/>
              </a:ext>
            </a:extLst>
          </p:cNvPr>
          <p:cNvSpPr>
            <a:spLocks noGrp="1"/>
          </p:cNvSpPr>
          <p:nvPr>
            <p:ph type="title"/>
          </p:nvPr>
        </p:nvSpPr>
        <p:spPr/>
        <p:txBody>
          <a:bodyPr/>
          <a:lstStyle/>
          <a:p>
            <a:r>
              <a:rPr lang="en-GB" dirty="0"/>
              <a:t>Disclaimers &amp; conflicts of interest</a:t>
            </a:r>
          </a:p>
        </p:txBody>
      </p:sp>
      <p:sp>
        <p:nvSpPr>
          <p:cNvPr id="3" name="Content Placeholder 2">
            <a:extLst>
              <a:ext uri="{FF2B5EF4-FFF2-40B4-BE49-F238E27FC236}">
                <a16:creationId xmlns:a16="http://schemas.microsoft.com/office/drawing/2014/main" id="{31401F65-55D7-8C25-6816-BBD964042769}"/>
              </a:ext>
            </a:extLst>
          </p:cNvPr>
          <p:cNvSpPr>
            <a:spLocks noGrp="1"/>
          </p:cNvSpPr>
          <p:nvPr>
            <p:ph idx="1"/>
          </p:nvPr>
        </p:nvSpPr>
        <p:spPr/>
        <p:txBody>
          <a:bodyPr/>
          <a:lstStyle/>
          <a:p>
            <a:r>
              <a:rPr lang="en-GB" dirty="0"/>
              <a:t>I am replicating</a:t>
            </a:r>
          </a:p>
          <a:p>
            <a:r>
              <a:rPr lang="en-GB" dirty="0"/>
              <a:t>I am a part of the editorial team of the RR journal</a:t>
            </a:r>
          </a:p>
          <a:p>
            <a:r>
              <a:rPr lang="en-GB" dirty="0"/>
              <a:t>No financial conflicts of interests</a:t>
            </a:r>
          </a:p>
        </p:txBody>
      </p:sp>
    </p:spTree>
    <p:extLst>
      <p:ext uri="{BB962C8B-B14F-4D97-AF65-F5344CB8AC3E}">
        <p14:creationId xmlns:p14="http://schemas.microsoft.com/office/powerpoint/2010/main" val="2733676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1DAE54-1350-4B37-AF50-5B0FDB9224F3}"/>
              </a:ext>
            </a:extLst>
          </p:cNvPr>
          <p:cNvSpPr>
            <a:spLocks noGrp="1"/>
          </p:cNvSpPr>
          <p:nvPr>
            <p:ph type="title"/>
          </p:nvPr>
        </p:nvSpPr>
        <p:spPr/>
        <p:txBody>
          <a:bodyPr/>
          <a:lstStyle/>
          <a:p>
            <a:r>
              <a:rPr lang="en-GB" dirty="0"/>
              <a:t>What can we learn from a dead salmon?</a:t>
            </a:r>
          </a:p>
        </p:txBody>
      </p:sp>
      <p:pic>
        <p:nvPicPr>
          <p:cNvPr id="10" name="Content Placeholder 9" descr="A close-up of a brain x-ray&#10;&#10;Description automatically generated">
            <a:extLst>
              <a:ext uri="{FF2B5EF4-FFF2-40B4-BE49-F238E27FC236}">
                <a16:creationId xmlns:a16="http://schemas.microsoft.com/office/drawing/2014/main" id="{418AEEAD-5432-F039-9C86-6CE4DB5B1123}"/>
              </a:ext>
            </a:extLst>
          </p:cNvPr>
          <p:cNvPicPr>
            <a:picLocks noGrp="1" noChangeAspect="1"/>
          </p:cNvPicPr>
          <p:nvPr>
            <p:ph idx="1"/>
          </p:nvPr>
        </p:nvPicPr>
        <p:blipFill>
          <a:blip r:embed="rId3"/>
          <a:stretch>
            <a:fillRect/>
          </a:stretch>
        </p:blipFill>
        <p:spPr>
          <a:xfrm>
            <a:off x="1014153" y="1230554"/>
            <a:ext cx="8861367" cy="5446987"/>
          </a:xfrm>
        </p:spPr>
      </p:pic>
      <p:sp>
        <p:nvSpPr>
          <p:cNvPr id="6" name="TextBox 5">
            <a:extLst>
              <a:ext uri="{FF2B5EF4-FFF2-40B4-BE49-F238E27FC236}">
                <a16:creationId xmlns:a16="http://schemas.microsoft.com/office/drawing/2014/main" id="{38B9A716-9937-BA91-0735-696B1F412122}"/>
              </a:ext>
            </a:extLst>
          </p:cNvPr>
          <p:cNvSpPr txBox="1"/>
          <p:nvPr/>
        </p:nvSpPr>
        <p:spPr>
          <a:xfrm>
            <a:off x="9559637" y="6492875"/>
            <a:ext cx="2791149" cy="369332"/>
          </a:xfrm>
          <a:prstGeom prst="rect">
            <a:avLst/>
          </a:prstGeom>
          <a:noFill/>
        </p:spPr>
        <p:txBody>
          <a:bodyPr wrap="none" rtlCol="0">
            <a:spAutoFit/>
          </a:bodyPr>
          <a:lstStyle/>
          <a:p>
            <a:r>
              <a:rPr lang="en-GB" dirty="0"/>
              <a:t>Bennet et al. (2009). JSUR.</a:t>
            </a:r>
          </a:p>
        </p:txBody>
      </p:sp>
    </p:spTree>
    <p:extLst>
      <p:ext uri="{BB962C8B-B14F-4D97-AF65-F5344CB8AC3E}">
        <p14:creationId xmlns:p14="http://schemas.microsoft.com/office/powerpoint/2010/main" val="2062030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1DAE54-1350-4B37-AF50-5B0FDB9224F3}"/>
              </a:ext>
            </a:extLst>
          </p:cNvPr>
          <p:cNvSpPr>
            <a:spLocks noGrp="1"/>
          </p:cNvSpPr>
          <p:nvPr>
            <p:ph type="title"/>
          </p:nvPr>
        </p:nvSpPr>
        <p:spPr/>
        <p:txBody>
          <a:bodyPr/>
          <a:lstStyle/>
          <a:p>
            <a:r>
              <a:rPr lang="en-GB" dirty="0"/>
              <a:t>What can we learn from a dead salmon?</a:t>
            </a:r>
          </a:p>
        </p:txBody>
      </p:sp>
      <p:pic>
        <p:nvPicPr>
          <p:cNvPr id="10" name="Content Placeholder 9" descr="A close-up of a brain x-ray&#10;&#10;Description automatically generated">
            <a:extLst>
              <a:ext uri="{FF2B5EF4-FFF2-40B4-BE49-F238E27FC236}">
                <a16:creationId xmlns:a16="http://schemas.microsoft.com/office/drawing/2014/main" id="{418AEEAD-5432-F039-9C86-6CE4DB5B1123}"/>
              </a:ext>
            </a:extLst>
          </p:cNvPr>
          <p:cNvPicPr>
            <a:picLocks noGrp="1" noChangeAspect="1"/>
          </p:cNvPicPr>
          <p:nvPr>
            <p:ph idx="1"/>
          </p:nvPr>
        </p:nvPicPr>
        <p:blipFill>
          <a:blip r:embed="rId3"/>
          <a:stretch>
            <a:fillRect/>
          </a:stretch>
        </p:blipFill>
        <p:spPr>
          <a:xfrm>
            <a:off x="1014153" y="1230554"/>
            <a:ext cx="8861367" cy="5446987"/>
          </a:xfrm>
        </p:spPr>
      </p:pic>
      <p:sp>
        <p:nvSpPr>
          <p:cNvPr id="6" name="TextBox 5">
            <a:extLst>
              <a:ext uri="{FF2B5EF4-FFF2-40B4-BE49-F238E27FC236}">
                <a16:creationId xmlns:a16="http://schemas.microsoft.com/office/drawing/2014/main" id="{38B9A716-9937-BA91-0735-696B1F412122}"/>
              </a:ext>
            </a:extLst>
          </p:cNvPr>
          <p:cNvSpPr txBox="1"/>
          <p:nvPr/>
        </p:nvSpPr>
        <p:spPr>
          <a:xfrm>
            <a:off x="9559637" y="6492875"/>
            <a:ext cx="2791149" cy="369332"/>
          </a:xfrm>
          <a:prstGeom prst="rect">
            <a:avLst/>
          </a:prstGeom>
          <a:noFill/>
        </p:spPr>
        <p:txBody>
          <a:bodyPr wrap="none" rtlCol="0">
            <a:spAutoFit/>
          </a:bodyPr>
          <a:lstStyle/>
          <a:p>
            <a:r>
              <a:rPr lang="en-GB" dirty="0"/>
              <a:t>Bennet et al. (2009). JSUR.</a:t>
            </a:r>
          </a:p>
        </p:txBody>
      </p:sp>
      <p:sp>
        <p:nvSpPr>
          <p:cNvPr id="3" name="Oval 2">
            <a:extLst>
              <a:ext uri="{FF2B5EF4-FFF2-40B4-BE49-F238E27FC236}">
                <a16:creationId xmlns:a16="http://schemas.microsoft.com/office/drawing/2014/main" id="{3BFDD918-1742-1DC0-E3B8-604AC5251504}"/>
              </a:ext>
            </a:extLst>
          </p:cNvPr>
          <p:cNvSpPr/>
          <p:nvPr/>
        </p:nvSpPr>
        <p:spPr>
          <a:xfrm>
            <a:off x="5756223" y="2964305"/>
            <a:ext cx="1109273" cy="929389"/>
          </a:xfrm>
          <a:prstGeom prst="ellipse">
            <a:avLst/>
          </a:prstGeom>
          <a:noFill/>
          <a:ln w="571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Oval 3">
            <a:extLst>
              <a:ext uri="{FF2B5EF4-FFF2-40B4-BE49-F238E27FC236}">
                <a16:creationId xmlns:a16="http://schemas.microsoft.com/office/drawing/2014/main" id="{38873083-2028-AF6B-5C19-941D98331ACE}"/>
              </a:ext>
            </a:extLst>
          </p:cNvPr>
          <p:cNvSpPr/>
          <p:nvPr/>
        </p:nvSpPr>
        <p:spPr>
          <a:xfrm>
            <a:off x="3228630" y="2790031"/>
            <a:ext cx="1109273" cy="929389"/>
          </a:xfrm>
          <a:prstGeom prst="ellipse">
            <a:avLst/>
          </a:prstGeom>
          <a:noFill/>
          <a:ln w="571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2884367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595AE-C984-94AD-AFF2-7303E158AA87}"/>
              </a:ext>
            </a:extLst>
          </p:cNvPr>
          <p:cNvSpPr>
            <a:spLocks noGrp="1"/>
          </p:cNvSpPr>
          <p:nvPr>
            <p:ph type="title"/>
          </p:nvPr>
        </p:nvSpPr>
        <p:spPr/>
        <p:txBody>
          <a:bodyPr/>
          <a:lstStyle/>
          <a:p>
            <a:r>
              <a:rPr lang="en-GB" dirty="0"/>
              <a:t>What are reproductions good for?</a:t>
            </a:r>
          </a:p>
        </p:txBody>
      </p:sp>
      <p:sp>
        <p:nvSpPr>
          <p:cNvPr id="3" name="Content Placeholder 2">
            <a:extLst>
              <a:ext uri="{FF2B5EF4-FFF2-40B4-BE49-F238E27FC236}">
                <a16:creationId xmlns:a16="http://schemas.microsoft.com/office/drawing/2014/main" id="{41BD7BB0-0560-2C79-14E5-FFE81114C53B}"/>
              </a:ext>
            </a:extLst>
          </p:cNvPr>
          <p:cNvSpPr>
            <a:spLocks noGrp="1"/>
          </p:cNvSpPr>
          <p:nvPr>
            <p:ph idx="1"/>
          </p:nvPr>
        </p:nvSpPr>
        <p:spPr/>
        <p:txBody>
          <a:bodyPr/>
          <a:lstStyle/>
          <a:p>
            <a:r>
              <a:rPr lang="en-GB" dirty="0"/>
              <a:t>Testing whether different analysts come to the same conclusion</a:t>
            </a:r>
          </a:p>
        </p:txBody>
      </p:sp>
      <p:pic>
        <p:nvPicPr>
          <p:cNvPr id="5" name="Picture 4" descr="A screenshot of a web page&#10;&#10;Description automatically generated">
            <a:extLst>
              <a:ext uri="{FF2B5EF4-FFF2-40B4-BE49-F238E27FC236}">
                <a16:creationId xmlns:a16="http://schemas.microsoft.com/office/drawing/2014/main" id="{8D1636B4-3F92-9FF8-1F48-F9544ED97CC0}"/>
              </a:ext>
            </a:extLst>
          </p:cNvPr>
          <p:cNvPicPr>
            <a:picLocks noChangeAspect="1"/>
          </p:cNvPicPr>
          <p:nvPr/>
        </p:nvPicPr>
        <p:blipFill>
          <a:blip r:embed="rId3"/>
          <a:stretch>
            <a:fillRect/>
          </a:stretch>
        </p:blipFill>
        <p:spPr>
          <a:xfrm>
            <a:off x="973112" y="2542482"/>
            <a:ext cx="7772400" cy="3950393"/>
          </a:xfrm>
          <a:prstGeom prst="rect">
            <a:avLst/>
          </a:prstGeom>
        </p:spPr>
      </p:pic>
    </p:spTree>
    <p:extLst>
      <p:ext uri="{BB962C8B-B14F-4D97-AF65-F5344CB8AC3E}">
        <p14:creationId xmlns:p14="http://schemas.microsoft.com/office/powerpoint/2010/main" val="9850859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595AE-C984-94AD-AFF2-7303E158AA87}"/>
              </a:ext>
            </a:extLst>
          </p:cNvPr>
          <p:cNvSpPr>
            <a:spLocks noGrp="1"/>
          </p:cNvSpPr>
          <p:nvPr>
            <p:ph type="title"/>
          </p:nvPr>
        </p:nvSpPr>
        <p:spPr/>
        <p:txBody>
          <a:bodyPr/>
          <a:lstStyle/>
          <a:p>
            <a:r>
              <a:rPr lang="en-GB" dirty="0"/>
              <a:t>What are reproductions good for?</a:t>
            </a:r>
          </a:p>
        </p:txBody>
      </p:sp>
      <p:sp>
        <p:nvSpPr>
          <p:cNvPr id="3" name="Content Placeholder 2">
            <a:extLst>
              <a:ext uri="{FF2B5EF4-FFF2-40B4-BE49-F238E27FC236}">
                <a16:creationId xmlns:a16="http://schemas.microsoft.com/office/drawing/2014/main" id="{41BD7BB0-0560-2C79-14E5-FFE81114C53B}"/>
              </a:ext>
            </a:extLst>
          </p:cNvPr>
          <p:cNvSpPr>
            <a:spLocks noGrp="1"/>
          </p:cNvSpPr>
          <p:nvPr>
            <p:ph idx="1"/>
          </p:nvPr>
        </p:nvSpPr>
        <p:spPr/>
        <p:txBody>
          <a:bodyPr/>
          <a:lstStyle/>
          <a:p>
            <a:r>
              <a:rPr lang="en-GB" dirty="0"/>
              <a:t>Testing whether different analysts come to the same conclusion</a:t>
            </a:r>
          </a:p>
        </p:txBody>
      </p:sp>
      <p:pic>
        <p:nvPicPr>
          <p:cNvPr id="5" name="Picture 4" descr="A screenshot of a web page&#10;&#10;Description automatically generated">
            <a:extLst>
              <a:ext uri="{FF2B5EF4-FFF2-40B4-BE49-F238E27FC236}">
                <a16:creationId xmlns:a16="http://schemas.microsoft.com/office/drawing/2014/main" id="{8D1636B4-3F92-9FF8-1F48-F9544ED97CC0}"/>
              </a:ext>
            </a:extLst>
          </p:cNvPr>
          <p:cNvPicPr>
            <a:picLocks noChangeAspect="1"/>
          </p:cNvPicPr>
          <p:nvPr/>
        </p:nvPicPr>
        <p:blipFill>
          <a:blip r:embed="rId3"/>
          <a:stretch>
            <a:fillRect/>
          </a:stretch>
        </p:blipFill>
        <p:spPr>
          <a:xfrm>
            <a:off x="973112" y="2542482"/>
            <a:ext cx="7772400" cy="3950393"/>
          </a:xfrm>
          <a:prstGeom prst="rect">
            <a:avLst/>
          </a:prstGeom>
        </p:spPr>
      </p:pic>
      <p:pic>
        <p:nvPicPr>
          <p:cNvPr id="1026" name="Picture 2" descr="tada&quot; Emoji - Download for free – Iconduck">
            <a:extLst>
              <a:ext uri="{FF2B5EF4-FFF2-40B4-BE49-F238E27FC236}">
                <a16:creationId xmlns:a16="http://schemas.microsoft.com/office/drawing/2014/main" id="{CCE8FDC6-E2EC-5E73-C3C9-8F13DEDB6F0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1668" y="5538685"/>
            <a:ext cx="338249" cy="330799"/>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B09C3DCD-82CA-CD00-C7C8-14B185F37FD0}"/>
              </a:ext>
            </a:extLst>
          </p:cNvPr>
          <p:cNvSpPr txBox="1"/>
          <p:nvPr/>
        </p:nvSpPr>
        <p:spPr>
          <a:xfrm>
            <a:off x="266223" y="5584499"/>
            <a:ext cx="578046" cy="369332"/>
          </a:xfrm>
          <a:prstGeom prst="rect">
            <a:avLst/>
          </a:prstGeom>
          <a:noFill/>
        </p:spPr>
        <p:txBody>
          <a:bodyPr wrap="square">
            <a:spAutoFit/>
          </a:bodyPr>
          <a:lstStyle/>
          <a:p>
            <a:r>
              <a:rPr lang="en-NO" dirty="0"/>
              <a:t>$$$</a:t>
            </a:r>
            <a:endParaRPr lang="en-GB" dirty="0"/>
          </a:p>
        </p:txBody>
      </p:sp>
    </p:spTree>
    <p:extLst>
      <p:ext uri="{BB962C8B-B14F-4D97-AF65-F5344CB8AC3E}">
        <p14:creationId xmlns:p14="http://schemas.microsoft.com/office/powerpoint/2010/main" val="10579045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595AE-C984-94AD-AFF2-7303E158AA87}"/>
              </a:ext>
            </a:extLst>
          </p:cNvPr>
          <p:cNvSpPr>
            <a:spLocks noGrp="1"/>
          </p:cNvSpPr>
          <p:nvPr>
            <p:ph type="title"/>
          </p:nvPr>
        </p:nvSpPr>
        <p:spPr/>
        <p:txBody>
          <a:bodyPr/>
          <a:lstStyle/>
          <a:p>
            <a:r>
              <a:rPr lang="en-GB" dirty="0"/>
              <a:t>What are reproductions good for?</a:t>
            </a:r>
          </a:p>
        </p:txBody>
      </p:sp>
      <p:sp>
        <p:nvSpPr>
          <p:cNvPr id="3" name="Content Placeholder 2">
            <a:extLst>
              <a:ext uri="{FF2B5EF4-FFF2-40B4-BE49-F238E27FC236}">
                <a16:creationId xmlns:a16="http://schemas.microsoft.com/office/drawing/2014/main" id="{41BD7BB0-0560-2C79-14E5-FFE81114C53B}"/>
              </a:ext>
            </a:extLst>
          </p:cNvPr>
          <p:cNvSpPr>
            <a:spLocks noGrp="1"/>
          </p:cNvSpPr>
          <p:nvPr>
            <p:ph idx="1"/>
          </p:nvPr>
        </p:nvSpPr>
        <p:spPr/>
        <p:txBody>
          <a:bodyPr/>
          <a:lstStyle/>
          <a:p>
            <a:r>
              <a:rPr lang="en-GB" dirty="0"/>
              <a:t>Testing even broader: reanalysing 100 studies in the social and behavioural sciences</a:t>
            </a:r>
          </a:p>
          <a:p>
            <a:r>
              <a:rPr lang="en-GB" dirty="0"/>
              <a:t>The “Many100” project: 5 analysts per hypothesis, where the selected 100 studies had many hypotheses </a:t>
            </a:r>
            <a:r>
              <a:rPr lang="en-GB" dirty="0">
                <a:sym typeface="Wingdings" pitchFamily="2" charset="2"/>
              </a:rPr>
              <a:t></a:t>
            </a:r>
            <a:endParaRPr lang="en-GB" dirty="0"/>
          </a:p>
          <a:p>
            <a:r>
              <a:rPr lang="en-GB" b="1" dirty="0"/>
              <a:t>Result</a:t>
            </a:r>
            <a:r>
              <a:rPr lang="en-GB" dirty="0"/>
              <a:t>: </a:t>
            </a:r>
          </a:p>
          <a:p>
            <a:pPr lvl="1"/>
            <a:r>
              <a:rPr lang="en-GB" dirty="0"/>
              <a:t>Only 31% of the independent re-analyses yielded the same result (within a tolerance region of ± 0.05 Cohen’s d) as the original report.</a:t>
            </a:r>
          </a:p>
          <a:p>
            <a:pPr lvl="1"/>
            <a:r>
              <a:rPr lang="en-GB" dirty="0"/>
              <a:t>With 4x broader tolerance region, this indicator did not go above 56%</a:t>
            </a:r>
          </a:p>
          <a:p>
            <a:pPr lvl="1"/>
            <a:r>
              <a:rPr lang="en-GB" dirty="0"/>
              <a:t>For 34% of studies all analysts came to same conclusion, for 39% when &gt;80% agreed</a:t>
            </a:r>
          </a:p>
        </p:txBody>
      </p:sp>
    </p:spTree>
    <p:extLst>
      <p:ext uri="{BB962C8B-B14F-4D97-AF65-F5344CB8AC3E}">
        <p14:creationId xmlns:p14="http://schemas.microsoft.com/office/powerpoint/2010/main" val="4455985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595AE-C984-94AD-AFF2-7303E158AA87}"/>
              </a:ext>
            </a:extLst>
          </p:cNvPr>
          <p:cNvSpPr>
            <a:spLocks noGrp="1"/>
          </p:cNvSpPr>
          <p:nvPr>
            <p:ph type="title"/>
          </p:nvPr>
        </p:nvSpPr>
        <p:spPr/>
        <p:txBody>
          <a:bodyPr/>
          <a:lstStyle/>
          <a:p>
            <a:r>
              <a:rPr lang="en-GB" dirty="0"/>
              <a:t>What are reproductions good for?</a:t>
            </a:r>
          </a:p>
        </p:txBody>
      </p:sp>
      <p:sp>
        <p:nvSpPr>
          <p:cNvPr id="3" name="Content Placeholder 2">
            <a:extLst>
              <a:ext uri="{FF2B5EF4-FFF2-40B4-BE49-F238E27FC236}">
                <a16:creationId xmlns:a16="http://schemas.microsoft.com/office/drawing/2014/main" id="{41BD7BB0-0560-2C79-14E5-FFE81114C53B}"/>
              </a:ext>
            </a:extLst>
          </p:cNvPr>
          <p:cNvSpPr>
            <a:spLocks noGrp="1"/>
          </p:cNvSpPr>
          <p:nvPr>
            <p:ph idx="1"/>
          </p:nvPr>
        </p:nvSpPr>
        <p:spPr/>
        <p:txBody>
          <a:bodyPr/>
          <a:lstStyle/>
          <a:p>
            <a:endParaRPr lang="en-GB" dirty="0"/>
          </a:p>
        </p:txBody>
      </p:sp>
      <p:pic>
        <p:nvPicPr>
          <p:cNvPr id="5122" name="Picture 2" descr="Results of a crowdsourced computational replication from 85 Replicator Teams.">
            <a:extLst>
              <a:ext uri="{FF2B5EF4-FFF2-40B4-BE49-F238E27FC236}">
                <a16:creationId xmlns:a16="http://schemas.microsoft.com/office/drawing/2014/main" id="{A4B3A1C5-A893-9E22-B372-016B9916B3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1311288"/>
            <a:ext cx="7874000" cy="52451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304A3FC0-1A1E-787F-2CE8-71691F04CD84}"/>
              </a:ext>
            </a:extLst>
          </p:cNvPr>
          <p:cNvSpPr txBox="1"/>
          <p:nvPr/>
        </p:nvSpPr>
        <p:spPr>
          <a:xfrm>
            <a:off x="8025731" y="6556388"/>
            <a:ext cx="4166269" cy="369332"/>
          </a:xfrm>
          <a:prstGeom prst="rect">
            <a:avLst/>
          </a:prstGeom>
          <a:noFill/>
        </p:spPr>
        <p:txBody>
          <a:bodyPr wrap="none" rtlCol="0">
            <a:spAutoFit/>
          </a:bodyPr>
          <a:lstStyle/>
          <a:p>
            <a:r>
              <a:rPr lang="en-GB" dirty="0" err="1"/>
              <a:t>Breznau</a:t>
            </a:r>
            <a:r>
              <a:rPr lang="en-GB" dirty="0"/>
              <a:t> et al. 2025. Royal Soc. Open Sci</a:t>
            </a:r>
          </a:p>
        </p:txBody>
      </p:sp>
      <p:sp>
        <p:nvSpPr>
          <p:cNvPr id="5" name="TextBox 4">
            <a:extLst>
              <a:ext uri="{FF2B5EF4-FFF2-40B4-BE49-F238E27FC236}">
                <a16:creationId xmlns:a16="http://schemas.microsoft.com/office/drawing/2014/main" id="{2E5ADACE-4999-9B06-DFDF-AC4826DB5AEA}"/>
              </a:ext>
            </a:extLst>
          </p:cNvPr>
          <p:cNvSpPr txBox="1"/>
          <p:nvPr/>
        </p:nvSpPr>
        <p:spPr>
          <a:xfrm>
            <a:off x="8712200" y="1852430"/>
            <a:ext cx="2212016" cy="646331"/>
          </a:xfrm>
          <a:prstGeom prst="rect">
            <a:avLst/>
          </a:prstGeom>
          <a:noFill/>
        </p:spPr>
        <p:txBody>
          <a:bodyPr wrap="none" rtlCol="0">
            <a:spAutoFit/>
          </a:bodyPr>
          <a:lstStyle/>
          <a:p>
            <a:r>
              <a:rPr lang="en-GB" dirty="0"/>
              <a:t>TG </a:t>
            </a:r>
            <a:r>
              <a:rPr lang="en-GB" dirty="0" err="1"/>
              <a:t>recived</a:t>
            </a:r>
            <a:r>
              <a:rPr lang="en-GB" dirty="0"/>
              <a:t> materials</a:t>
            </a:r>
          </a:p>
          <a:p>
            <a:r>
              <a:rPr lang="en-GB" dirty="0"/>
              <a:t>OG did not</a:t>
            </a:r>
          </a:p>
        </p:txBody>
      </p:sp>
    </p:spTree>
    <p:extLst>
      <p:ext uri="{BB962C8B-B14F-4D97-AF65-F5344CB8AC3E}">
        <p14:creationId xmlns:p14="http://schemas.microsoft.com/office/powerpoint/2010/main" val="33257019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595AE-C984-94AD-AFF2-7303E158AA87}"/>
              </a:ext>
            </a:extLst>
          </p:cNvPr>
          <p:cNvSpPr>
            <a:spLocks noGrp="1"/>
          </p:cNvSpPr>
          <p:nvPr>
            <p:ph type="title"/>
          </p:nvPr>
        </p:nvSpPr>
        <p:spPr/>
        <p:txBody>
          <a:bodyPr/>
          <a:lstStyle/>
          <a:p>
            <a:r>
              <a:rPr lang="en-GB" dirty="0"/>
              <a:t>What are reproductions good for?</a:t>
            </a:r>
          </a:p>
        </p:txBody>
      </p:sp>
      <p:sp>
        <p:nvSpPr>
          <p:cNvPr id="3" name="Content Placeholder 2">
            <a:extLst>
              <a:ext uri="{FF2B5EF4-FFF2-40B4-BE49-F238E27FC236}">
                <a16:creationId xmlns:a16="http://schemas.microsoft.com/office/drawing/2014/main" id="{41BD7BB0-0560-2C79-14E5-FFE81114C53B}"/>
              </a:ext>
            </a:extLst>
          </p:cNvPr>
          <p:cNvSpPr>
            <a:spLocks noGrp="1"/>
          </p:cNvSpPr>
          <p:nvPr>
            <p:ph idx="1"/>
          </p:nvPr>
        </p:nvSpPr>
        <p:spPr/>
        <p:txBody>
          <a:bodyPr/>
          <a:lstStyle/>
          <a:p>
            <a:endParaRPr lang="en-GB" dirty="0"/>
          </a:p>
        </p:txBody>
      </p:sp>
      <p:sp>
        <p:nvSpPr>
          <p:cNvPr id="4" name="TextBox 3">
            <a:extLst>
              <a:ext uri="{FF2B5EF4-FFF2-40B4-BE49-F238E27FC236}">
                <a16:creationId xmlns:a16="http://schemas.microsoft.com/office/drawing/2014/main" id="{304A3FC0-1A1E-787F-2CE8-71691F04CD84}"/>
              </a:ext>
            </a:extLst>
          </p:cNvPr>
          <p:cNvSpPr txBox="1"/>
          <p:nvPr/>
        </p:nvSpPr>
        <p:spPr>
          <a:xfrm>
            <a:off x="8025731" y="6556388"/>
            <a:ext cx="4166269" cy="369332"/>
          </a:xfrm>
          <a:prstGeom prst="rect">
            <a:avLst/>
          </a:prstGeom>
          <a:noFill/>
        </p:spPr>
        <p:txBody>
          <a:bodyPr wrap="none" rtlCol="0">
            <a:spAutoFit/>
          </a:bodyPr>
          <a:lstStyle/>
          <a:p>
            <a:r>
              <a:rPr lang="en-GB" dirty="0" err="1"/>
              <a:t>Breznau</a:t>
            </a:r>
            <a:r>
              <a:rPr lang="en-GB" dirty="0"/>
              <a:t> et al. 2025. Royal Soc. Open Sci</a:t>
            </a:r>
          </a:p>
        </p:txBody>
      </p:sp>
      <p:pic>
        <p:nvPicPr>
          <p:cNvPr id="8194" name="Picture 2" descr="Rates of error per team.">
            <a:extLst>
              <a:ext uri="{FF2B5EF4-FFF2-40B4-BE49-F238E27FC236}">
                <a16:creationId xmlns:a16="http://schemas.microsoft.com/office/drawing/2014/main" id="{736B55E3-7085-EB6F-17BD-DE4643A8AD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9189" y="1581944"/>
            <a:ext cx="7874000" cy="4838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29650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30E665-6F09-2B30-80F4-7954AD1D06C3}"/>
              </a:ext>
            </a:extLst>
          </p:cNvPr>
          <p:cNvSpPr>
            <a:spLocks noGrp="1"/>
          </p:cNvSpPr>
          <p:nvPr>
            <p:ph type="title"/>
          </p:nvPr>
        </p:nvSpPr>
        <p:spPr/>
        <p:txBody>
          <a:bodyPr/>
          <a:lstStyle/>
          <a:p>
            <a:r>
              <a:rPr lang="en-GB" dirty="0"/>
              <a:t>What are reproductions good for?</a:t>
            </a:r>
          </a:p>
        </p:txBody>
      </p:sp>
      <p:sp>
        <p:nvSpPr>
          <p:cNvPr id="5" name="Content Placeholder 4">
            <a:extLst>
              <a:ext uri="{FF2B5EF4-FFF2-40B4-BE49-F238E27FC236}">
                <a16:creationId xmlns:a16="http://schemas.microsoft.com/office/drawing/2014/main" id="{AD5B8F3A-999B-A934-71BD-45348D204845}"/>
              </a:ext>
            </a:extLst>
          </p:cNvPr>
          <p:cNvSpPr>
            <a:spLocks noGrp="1"/>
          </p:cNvSpPr>
          <p:nvPr>
            <p:ph idx="1"/>
          </p:nvPr>
        </p:nvSpPr>
        <p:spPr>
          <a:xfrm>
            <a:off x="838200" y="1825625"/>
            <a:ext cx="5470725" cy="4351338"/>
          </a:xfrm>
        </p:spPr>
        <p:txBody>
          <a:bodyPr/>
          <a:lstStyle/>
          <a:p>
            <a:r>
              <a:rPr lang="en-GB" dirty="0"/>
              <a:t>Another way of assessing the influence of analytic choices: </a:t>
            </a:r>
            <a:r>
              <a:rPr lang="en-GB" i="1" dirty="0"/>
              <a:t>Multiverse analysis</a:t>
            </a:r>
          </a:p>
        </p:txBody>
      </p:sp>
      <p:grpSp>
        <p:nvGrpSpPr>
          <p:cNvPr id="36" name="Group 35">
            <a:extLst>
              <a:ext uri="{FF2B5EF4-FFF2-40B4-BE49-F238E27FC236}">
                <a16:creationId xmlns:a16="http://schemas.microsoft.com/office/drawing/2014/main" id="{38754F24-3E0E-9FB0-08CB-F2691A200BB5}"/>
              </a:ext>
            </a:extLst>
          </p:cNvPr>
          <p:cNvGrpSpPr/>
          <p:nvPr/>
        </p:nvGrpSpPr>
        <p:grpSpPr>
          <a:xfrm>
            <a:off x="7270229" y="1657493"/>
            <a:ext cx="4520173" cy="4918908"/>
            <a:chOff x="5715059" y="484793"/>
            <a:chExt cx="6060353" cy="6008082"/>
          </a:xfrm>
        </p:grpSpPr>
        <p:sp>
          <p:nvSpPr>
            <p:cNvPr id="6" name="Rectangle 5">
              <a:extLst>
                <a:ext uri="{FF2B5EF4-FFF2-40B4-BE49-F238E27FC236}">
                  <a16:creationId xmlns:a16="http://schemas.microsoft.com/office/drawing/2014/main" id="{9C6BD6C0-4097-2CB3-9A20-31944EB36394}"/>
                </a:ext>
              </a:extLst>
            </p:cNvPr>
            <p:cNvSpPr/>
            <p:nvPr/>
          </p:nvSpPr>
          <p:spPr>
            <a:xfrm>
              <a:off x="6719584" y="4385559"/>
              <a:ext cx="447907" cy="401444"/>
            </a:xfrm>
            <a:prstGeom prst="rect">
              <a:avLst/>
            </a:prstGeom>
            <a:solidFill>
              <a:schemeClr val="tx2">
                <a:lumMod val="90000"/>
                <a:lumOff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7" name="Rectangle 6">
              <a:extLst>
                <a:ext uri="{FF2B5EF4-FFF2-40B4-BE49-F238E27FC236}">
                  <a16:creationId xmlns:a16="http://schemas.microsoft.com/office/drawing/2014/main" id="{C7A0F263-40D8-2BAA-BDDA-18F28D219FBD}"/>
                </a:ext>
              </a:extLst>
            </p:cNvPr>
            <p:cNvSpPr/>
            <p:nvPr/>
          </p:nvSpPr>
          <p:spPr>
            <a:xfrm>
              <a:off x="6222103" y="4022066"/>
              <a:ext cx="447907" cy="401444"/>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8" name="Rectangle 7">
              <a:extLst>
                <a:ext uri="{FF2B5EF4-FFF2-40B4-BE49-F238E27FC236}">
                  <a16:creationId xmlns:a16="http://schemas.microsoft.com/office/drawing/2014/main" id="{1F6ABCB0-C1DB-EFD8-C0DC-04CBC318A04F}"/>
                </a:ext>
              </a:extLst>
            </p:cNvPr>
            <p:cNvSpPr/>
            <p:nvPr/>
          </p:nvSpPr>
          <p:spPr>
            <a:xfrm>
              <a:off x="5715059" y="3655769"/>
              <a:ext cx="447907" cy="40144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NO"/>
            </a:p>
          </p:txBody>
        </p:sp>
        <p:sp>
          <p:nvSpPr>
            <p:cNvPr id="9" name="Rectangle 8">
              <a:extLst>
                <a:ext uri="{FF2B5EF4-FFF2-40B4-BE49-F238E27FC236}">
                  <a16:creationId xmlns:a16="http://schemas.microsoft.com/office/drawing/2014/main" id="{5A158FDA-7FCB-F4CB-15F0-15E7CD272BB1}"/>
                </a:ext>
              </a:extLst>
            </p:cNvPr>
            <p:cNvSpPr/>
            <p:nvPr/>
          </p:nvSpPr>
          <p:spPr>
            <a:xfrm>
              <a:off x="6388855" y="3266938"/>
              <a:ext cx="447907" cy="401444"/>
            </a:xfrm>
            <a:prstGeom prst="rect">
              <a:avLst/>
            </a:prstGeom>
            <a:solidFill>
              <a:schemeClr val="tx2">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dirty="0"/>
            </a:p>
          </p:txBody>
        </p:sp>
        <p:sp>
          <p:nvSpPr>
            <p:cNvPr id="10" name="Rectangle 9">
              <a:extLst>
                <a:ext uri="{FF2B5EF4-FFF2-40B4-BE49-F238E27FC236}">
                  <a16:creationId xmlns:a16="http://schemas.microsoft.com/office/drawing/2014/main" id="{A7FC7F9C-40DA-AD78-BA02-11921441A135}"/>
                </a:ext>
              </a:extLst>
            </p:cNvPr>
            <p:cNvSpPr/>
            <p:nvPr/>
          </p:nvSpPr>
          <p:spPr>
            <a:xfrm>
              <a:off x="7024213" y="3739601"/>
              <a:ext cx="447907" cy="401444"/>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dirty="0"/>
            </a:p>
          </p:txBody>
        </p:sp>
        <p:sp>
          <p:nvSpPr>
            <p:cNvPr id="11" name="Rectangle 10">
              <a:extLst>
                <a:ext uri="{FF2B5EF4-FFF2-40B4-BE49-F238E27FC236}">
                  <a16:creationId xmlns:a16="http://schemas.microsoft.com/office/drawing/2014/main" id="{9BC9765A-0801-89A7-2813-D4ED4D238545}"/>
                </a:ext>
              </a:extLst>
            </p:cNvPr>
            <p:cNvSpPr/>
            <p:nvPr/>
          </p:nvSpPr>
          <p:spPr>
            <a:xfrm>
              <a:off x="5753311" y="3017894"/>
              <a:ext cx="447907" cy="40144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12" name="Rectangle 11">
              <a:extLst>
                <a:ext uri="{FF2B5EF4-FFF2-40B4-BE49-F238E27FC236}">
                  <a16:creationId xmlns:a16="http://schemas.microsoft.com/office/drawing/2014/main" id="{826EE675-E0AF-EB68-12FF-B3E5DF0B5013}"/>
                </a:ext>
              </a:extLst>
            </p:cNvPr>
            <p:cNvSpPr/>
            <p:nvPr/>
          </p:nvSpPr>
          <p:spPr>
            <a:xfrm>
              <a:off x="6868315" y="2744020"/>
              <a:ext cx="447907" cy="401444"/>
            </a:xfrm>
            <a:prstGeom prst="rect">
              <a:avLst/>
            </a:prstGeom>
            <a:solidFill>
              <a:schemeClr val="accent6">
                <a:lumMod val="60000"/>
                <a:lumOff val="40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NO"/>
            </a:p>
          </p:txBody>
        </p:sp>
        <p:sp>
          <p:nvSpPr>
            <p:cNvPr id="13" name="Rectangle 12">
              <a:extLst>
                <a:ext uri="{FF2B5EF4-FFF2-40B4-BE49-F238E27FC236}">
                  <a16:creationId xmlns:a16="http://schemas.microsoft.com/office/drawing/2014/main" id="{39B5B29B-05C9-E21D-0A8F-A4A6591FF7B0}"/>
                </a:ext>
              </a:extLst>
            </p:cNvPr>
            <p:cNvSpPr/>
            <p:nvPr/>
          </p:nvSpPr>
          <p:spPr>
            <a:xfrm>
              <a:off x="11327505" y="3500633"/>
              <a:ext cx="447907" cy="401444"/>
            </a:xfrm>
            <a:prstGeom prst="rect">
              <a:avLst/>
            </a:prstGeom>
            <a:solidFill>
              <a:schemeClr val="tx2">
                <a:lumMod val="90000"/>
                <a:lumOff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14" name="Rectangle 13">
              <a:extLst>
                <a:ext uri="{FF2B5EF4-FFF2-40B4-BE49-F238E27FC236}">
                  <a16:creationId xmlns:a16="http://schemas.microsoft.com/office/drawing/2014/main" id="{5770A9AD-12BE-B636-3D9D-2C78B36D4308}"/>
                </a:ext>
              </a:extLst>
            </p:cNvPr>
            <p:cNvSpPr/>
            <p:nvPr/>
          </p:nvSpPr>
          <p:spPr>
            <a:xfrm>
              <a:off x="11010741" y="2991655"/>
              <a:ext cx="447907" cy="401444"/>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15" name="Rectangle 14">
              <a:extLst>
                <a:ext uri="{FF2B5EF4-FFF2-40B4-BE49-F238E27FC236}">
                  <a16:creationId xmlns:a16="http://schemas.microsoft.com/office/drawing/2014/main" id="{EB9101F3-11D7-9142-F4CC-D561D226F4A0}"/>
                </a:ext>
              </a:extLst>
            </p:cNvPr>
            <p:cNvSpPr/>
            <p:nvPr/>
          </p:nvSpPr>
          <p:spPr>
            <a:xfrm>
              <a:off x="10375197" y="2993367"/>
              <a:ext cx="447907" cy="40144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NO"/>
            </a:p>
          </p:txBody>
        </p:sp>
        <p:sp>
          <p:nvSpPr>
            <p:cNvPr id="16" name="Rectangle 15">
              <a:extLst>
                <a:ext uri="{FF2B5EF4-FFF2-40B4-BE49-F238E27FC236}">
                  <a16:creationId xmlns:a16="http://schemas.microsoft.com/office/drawing/2014/main" id="{FF32D018-8767-B718-2CC3-C323FDB1E98E}"/>
                </a:ext>
              </a:extLst>
            </p:cNvPr>
            <p:cNvSpPr/>
            <p:nvPr/>
          </p:nvSpPr>
          <p:spPr>
            <a:xfrm>
              <a:off x="10705969" y="1962149"/>
              <a:ext cx="447907" cy="401444"/>
            </a:xfrm>
            <a:prstGeom prst="rect">
              <a:avLst/>
            </a:prstGeom>
            <a:solidFill>
              <a:schemeClr val="tx2">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dirty="0"/>
            </a:p>
          </p:txBody>
        </p:sp>
        <p:sp>
          <p:nvSpPr>
            <p:cNvPr id="17" name="Rectangle 16">
              <a:extLst>
                <a:ext uri="{FF2B5EF4-FFF2-40B4-BE49-F238E27FC236}">
                  <a16:creationId xmlns:a16="http://schemas.microsoft.com/office/drawing/2014/main" id="{138A68EC-358C-F77B-564E-E72DCD7ED75F}"/>
                </a:ext>
              </a:extLst>
            </p:cNvPr>
            <p:cNvSpPr/>
            <p:nvPr/>
          </p:nvSpPr>
          <p:spPr>
            <a:xfrm>
              <a:off x="10705971" y="3500633"/>
              <a:ext cx="447907" cy="401444"/>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dirty="0"/>
            </a:p>
          </p:txBody>
        </p:sp>
        <p:sp>
          <p:nvSpPr>
            <p:cNvPr id="18" name="Rectangle 17">
              <a:extLst>
                <a:ext uri="{FF2B5EF4-FFF2-40B4-BE49-F238E27FC236}">
                  <a16:creationId xmlns:a16="http://schemas.microsoft.com/office/drawing/2014/main" id="{BD8C3DF3-B5F9-191F-FD37-5FD29D271E63}"/>
                </a:ext>
              </a:extLst>
            </p:cNvPr>
            <p:cNvSpPr/>
            <p:nvPr/>
          </p:nvSpPr>
          <p:spPr>
            <a:xfrm>
              <a:off x="10059247" y="3500633"/>
              <a:ext cx="447907" cy="40144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19" name="Rectangle 18">
              <a:extLst>
                <a:ext uri="{FF2B5EF4-FFF2-40B4-BE49-F238E27FC236}">
                  <a16:creationId xmlns:a16="http://schemas.microsoft.com/office/drawing/2014/main" id="{D76D1842-3BE3-9AC7-032E-A2942E75BF8E}"/>
                </a:ext>
              </a:extLst>
            </p:cNvPr>
            <p:cNvSpPr/>
            <p:nvPr/>
          </p:nvSpPr>
          <p:spPr>
            <a:xfrm>
              <a:off x="10705970" y="2478312"/>
              <a:ext cx="447907" cy="401444"/>
            </a:xfrm>
            <a:prstGeom prst="rect">
              <a:avLst/>
            </a:prstGeom>
            <a:solidFill>
              <a:schemeClr val="accent6">
                <a:lumMod val="60000"/>
                <a:lumOff val="40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NO"/>
            </a:p>
          </p:txBody>
        </p:sp>
        <p:sp>
          <p:nvSpPr>
            <p:cNvPr id="20" name="Rectangle 19">
              <a:extLst>
                <a:ext uri="{FF2B5EF4-FFF2-40B4-BE49-F238E27FC236}">
                  <a16:creationId xmlns:a16="http://schemas.microsoft.com/office/drawing/2014/main" id="{07D7860D-C524-9329-013A-373D217D7FCD}"/>
                </a:ext>
              </a:extLst>
            </p:cNvPr>
            <p:cNvSpPr/>
            <p:nvPr/>
          </p:nvSpPr>
          <p:spPr>
            <a:xfrm>
              <a:off x="9885622" y="6091431"/>
              <a:ext cx="447907" cy="401444"/>
            </a:xfrm>
            <a:prstGeom prst="rect">
              <a:avLst/>
            </a:prstGeom>
            <a:solidFill>
              <a:schemeClr val="tx2">
                <a:lumMod val="90000"/>
                <a:lumOff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21" name="Rectangle 20">
              <a:extLst>
                <a:ext uri="{FF2B5EF4-FFF2-40B4-BE49-F238E27FC236}">
                  <a16:creationId xmlns:a16="http://schemas.microsoft.com/office/drawing/2014/main" id="{5235FC2F-025D-EEE1-BCF8-12C4BF503567}"/>
                </a:ext>
              </a:extLst>
            </p:cNvPr>
            <p:cNvSpPr/>
            <p:nvPr/>
          </p:nvSpPr>
          <p:spPr>
            <a:xfrm>
              <a:off x="9251010" y="6091431"/>
              <a:ext cx="447907" cy="401444"/>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22" name="Rectangle 21">
              <a:extLst>
                <a:ext uri="{FF2B5EF4-FFF2-40B4-BE49-F238E27FC236}">
                  <a16:creationId xmlns:a16="http://schemas.microsoft.com/office/drawing/2014/main" id="{ADAD3E7C-5F08-0E72-96BE-9D74D8CF0CFA}"/>
                </a:ext>
              </a:extLst>
            </p:cNvPr>
            <p:cNvSpPr/>
            <p:nvPr/>
          </p:nvSpPr>
          <p:spPr>
            <a:xfrm>
              <a:off x="10507154" y="6091431"/>
              <a:ext cx="447907" cy="40144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NO"/>
            </a:p>
          </p:txBody>
        </p:sp>
        <p:sp>
          <p:nvSpPr>
            <p:cNvPr id="23" name="Rectangle 22">
              <a:extLst>
                <a:ext uri="{FF2B5EF4-FFF2-40B4-BE49-F238E27FC236}">
                  <a16:creationId xmlns:a16="http://schemas.microsoft.com/office/drawing/2014/main" id="{39206046-885A-6528-960E-54F2415F8059}"/>
                </a:ext>
              </a:extLst>
            </p:cNvPr>
            <p:cNvSpPr/>
            <p:nvPr/>
          </p:nvSpPr>
          <p:spPr>
            <a:xfrm>
              <a:off x="10237279" y="5608054"/>
              <a:ext cx="447907" cy="401444"/>
            </a:xfrm>
            <a:prstGeom prst="rect">
              <a:avLst/>
            </a:prstGeom>
            <a:solidFill>
              <a:schemeClr val="tx2">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dirty="0"/>
            </a:p>
          </p:txBody>
        </p:sp>
        <p:sp>
          <p:nvSpPr>
            <p:cNvPr id="24" name="Rectangle 23">
              <a:extLst>
                <a:ext uri="{FF2B5EF4-FFF2-40B4-BE49-F238E27FC236}">
                  <a16:creationId xmlns:a16="http://schemas.microsoft.com/office/drawing/2014/main" id="{3ECCE6F3-EA9B-1D73-CBBF-7461BC843E5C}"/>
                </a:ext>
              </a:extLst>
            </p:cNvPr>
            <p:cNvSpPr/>
            <p:nvPr/>
          </p:nvSpPr>
          <p:spPr>
            <a:xfrm>
              <a:off x="9555969" y="5608054"/>
              <a:ext cx="447907" cy="401444"/>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dirty="0"/>
            </a:p>
          </p:txBody>
        </p:sp>
        <p:sp>
          <p:nvSpPr>
            <p:cNvPr id="25" name="Rectangle 24">
              <a:extLst>
                <a:ext uri="{FF2B5EF4-FFF2-40B4-BE49-F238E27FC236}">
                  <a16:creationId xmlns:a16="http://schemas.microsoft.com/office/drawing/2014/main" id="{DE303987-C1E0-BB31-6336-B4D5B1150259}"/>
                </a:ext>
              </a:extLst>
            </p:cNvPr>
            <p:cNvSpPr/>
            <p:nvPr/>
          </p:nvSpPr>
          <p:spPr>
            <a:xfrm>
              <a:off x="9885620" y="4591810"/>
              <a:ext cx="447907" cy="40144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26" name="Rectangle 25">
              <a:extLst>
                <a:ext uri="{FF2B5EF4-FFF2-40B4-BE49-F238E27FC236}">
                  <a16:creationId xmlns:a16="http://schemas.microsoft.com/office/drawing/2014/main" id="{E785912B-F3D2-02DD-A07C-9771156883B3}"/>
                </a:ext>
              </a:extLst>
            </p:cNvPr>
            <p:cNvSpPr/>
            <p:nvPr/>
          </p:nvSpPr>
          <p:spPr>
            <a:xfrm>
              <a:off x="9885621" y="5099076"/>
              <a:ext cx="447907" cy="401444"/>
            </a:xfrm>
            <a:prstGeom prst="rect">
              <a:avLst/>
            </a:prstGeom>
            <a:solidFill>
              <a:schemeClr val="accent6">
                <a:lumMod val="60000"/>
                <a:lumOff val="40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NO"/>
            </a:p>
          </p:txBody>
        </p:sp>
        <p:cxnSp>
          <p:nvCxnSpPr>
            <p:cNvPr id="27" name="Straight Arrow Connector 26">
              <a:extLst>
                <a:ext uri="{FF2B5EF4-FFF2-40B4-BE49-F238E27FC236}">
                  <a16:creationId xmlns:a16="http://schemas.microsoft.com/office/drawing/2014/main" id="{4FFA1AF4-4B00-CD18-62E3-072B858E5B08}"/>
                </a:ext>
              </a:extLst>
            </p:cNvPr>
            <p:cNvCxnSpPr>
              <a:cxnSpLocks/>
            </p:cNvCxnSpPr>
            <p:nvPr/>
          </p:nvCxnSpPr>
          <p:spPr>
            <a:xfrm flipV="1">
              <a:off x="7476338" y="2179976"/>
              <a:ext cx="787522" cy="64250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8" name="Straight Arrow Connector 27">
              <a:extLst>
                <a:ext uri="{FF2B5EF4-FFF2-40B4-BE49-F238E27FC236}">
                  <a16:creationId xmlns:a16="http://schemas.microsoft.com/office/drawing/2014/main" id="{BDD8B8D5-FCC4-D0D6-91AA-7C4C2F0BC3D1}"/>
                </a:ext>
              </a:extLst>
            </p:cNvPr>
            <p:cNvCxnSpPr>
              <a:cxnSpLocks/>
            </p:cNvCxnSpPr>
            <p:nvPr/>
          </p:nvCxnSpPr>
          <p:spPr>
            <a:xfrm>
              <a:off x="7431172" y="4521652"/>
              <a:ext cx="1618682" cy="88149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29" name="Rectangle 28">
              <a:extLst>
                <a:ext uri="{FF2B5EF4-FFF2-40B4-BE49-F238E27FC236}">
                  <a16:creationId xmlns:a16="http://schemas.microsoft.com/office/drawing/2014/main" id="{E632F8BC-7B31-97E0-823A-C6DD51DFF0E7}"/>
                </a:ext>
              </a:extLst>
            </p:cNvPr>
            <p:cNvSpPr/>
            <p:nvPr/>
          </p:nvSpPr>
          <p:spPr>
            <a:xfrm>
              <a:off x="8825901" y="1454850"/>
              <a:ext cx="447907" cy="401444"/>
            </a:xfrm>
            <a:prstGeom prst="rect">
              <a:avLst/>
            </a:prstGeom>
            <a:solidFill>
              <a:schemeClr val="tx2">
                <a:lumMod val="90000"/>
                <a:lumOff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30" name="Rectangle 29">
              <a:extLst>
                <a:ext uri="{FF2B5EF4-FFF2-40B4-BE49-F238E27FC236}">
                  <a16:creationId xmlns:a16="http://schemas.microsoft.com/office/drawing/2014/main" id="{762C92F8-8EA7-62FB-DC8F-F78D0C6982BA}"/>
                </a:ext>
              </a:extLst>
            </p:cNvPr>
            <p:cNvSpPr/>
            <p:nvPr/>
          </p:nvSpPr>
          <p:spPr>
            <a:xfrm>
              <a:off x="8204365" y="1449964"/>
              <a:ext cx="447907" cy="401444"/>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31" name="Rectangle 30">
              <a:extLst>
                <a:ext uri="{FF2B5EF4-FFF2-40B4-BE49-F238E27FC236}">
                  <a16:creationId xmlns:a16="http://schemas.microsoft.com/office/drawing/2014/main" id="{C67349C1-CFB7-3C5F-A153-A9D32948B6ED}"/>
                </a:ext>
              </a:extLst>
            </p:cNvPr>
            <p:cNvSpPr/>
            <p:nvPr/>
          </p:nvSpPr>
          <p:spPr>
            <a:xfrm>
              <a:off x="7873593" y="947584"/>
              <a:ext cx="447907" cy="40144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NO"/>
            </a:p>
          </p:txBody>
        </p:sp>
        <p:sp>
          <p:nvSpPr>
            <p:cNvPr id="32" name="Rectangle 31">
              <a:extLst>
                <a:ext uri="{FF2B5EF4-FFF2-40B4-BE49-F238E27FC236}">
                  <a16:creationId xmlns:a16="http://schemas.microsoft.com/office/drawing/2014/main" id="{C04898A4-79D8-02AC-B595-0F61B9A97263}"/>
                </a:ext>
              </a:extLst>
            </p:cNvPr>
            <p:cNvSpPr/>
            <p:nvPr/>
          </p:nvSpPr>
          <p:spPr>
            <a:xfrm>
              <a:off x="7555215" y="1452562"/>
              <a:ext cx="447907" cy="401444"/>
            </a:xfrm>
            <a:prstGeom prst="rect">
              <a:avLst/>
            </a:prstGeom>
            <a:solidFill>
              <a:schemeClr val="tx2">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dirty="0"/>
            </a:p>
          </p:txBody>
        </p:sp>
        <p:sp>
          <p:nvSpPr>
            <p:cNvPr id="33" name="Rectangle 32">
              <a:extLst>
                <a:ext uri="{FF2B5EF4-FFF2-40B4-BE49-F238E27FC236}">
                  <a16:creationId xmlns:a16="http://schemas.microsoft.com/office/drawing/2014/main" id="{97EFBFD9-BB84-D499-C7C2-3141DB138F3E}"/>
                </a:ext>
              </a:extLst>
            </p:cNvPr>
            <p:cNvSpPr/>
            <p:nvPr/>
          </p:nvSpPr>
          <p:spPr>
            <a:xfrm>
              <a:off x="8200560" y="484793"/>
              <a:ext cx="447907" cy="40144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34" name="Rectangle 33">
              <a:extLst>
                <a:ext uri="{FF2B5EF4-FFF2-40B4-BE49-F238E27FC236}">
                  <a16:creationId xmlns:a16="http://schemas.microsoft.com/office/drawing/2014/main" id="{AF6B2D33-60FA-2DEE-E567-02242B39AC78}"/>
                </a:ext>
              </a:extLst>
            </p:cNvPr>
            <p:cNvSpPr/>
            <p:nvPr/>
          </p:nvSpPr>
          <p:spPr>
            <a:xfrm>
              <a:off x="8518324" y="947584"/>
              <a:ext cx="447907" cy="401444"/>
            </a:xfrm>
            <a:prstGeom prst="rect">
              <a:avLst/>
            </a:prstGeom>
            <a:solidFill>
              <a:schemeClr val="accent6">
                <a:lumMod val="60000"/>
                <a:lumOff val="40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NO"/>
            </a:p>
          </p:txBody>
        </p:sp>
        <p:cxnSp>
          <p:nvCxnSpPr>
            <p:cNvPr id="35" name="Straight Arrow Connector 34">
              <a:extLst>
                <a:ext uri="{FF2B5EF4-FFF2-40B4-BE49-F238E27FC236}">
                  <a16:creationId xmlns:a16="http://schemas.microsoft.com/office/drawing/2014/main" id="{F98F6D79-C7E2-82C7-473C-55D1A463DC30}"/>
                </a:ext>
              </a:extLst>
            </p:cNvPr>
            <p:cNvCxnSpPr>
              <a:cxnSpLocks/>
            </p:cNvCxnSpPr>
            <p:nvPr/>
          </p:nvCxnSpPr>
          <p:spPr>
            <a:xfrm flipV="1">
              <a:off x="7636454" y="3389855"/>
              <a:ext cx="2192422" cy="8823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pSp>
    </p:spTree>
    <p:extLst>
      <p:ext uri="{BB962C8B-B14F-4D97-AF65-F5344CB8AC3E}">
        <p14:creationId xmlns:p14="http://schemas.microsoft.com/office/powerpoint/2010/main" val="36227927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E11632D-2A4B-30F0-8B61-6C6784AAC913}"/>
              </a:ext>
            </a:extLst>
          </p:cNvPr>
          <p:cNvSpPr>
            <a:spLocks noGrp="1"/>
          </p:cNvSpPr>
          <p:nvPr>
            <p:ph type="title"/>
          </p:nvPr>
        </p:nvSpPr>
        <p:spPr/>
        <p:txBody>
          <a:bodyPr/>
          <a:lstStyle/>
          <a:p>
            <a:endParaRPr lang="en-GB"/>
          </a:p>
        </p:txBody>
      </p:sp>
      <p:pic>
        <p:nvPicPr>
          <p:cNvPr id="41" name="Picture 40" descr="A graph with red and black lines&#10;&#10;Description automatically generated">
            <a:extLst>
              <a:ext uri="{FF2B5EF4-FFF2-40B4-BE49-F238E27FC236}">
                <a16:creationId xmlns:a16="http://schemas.microsoft.com/office/drawing/2014/main" id="{A15BFA1E-3757-6DD9-B374-45BA8E799C78}"/>
              </a:ext>
            </a:extLst>
          </p:cNvPr>
          <p:cNvPicPr>
            <a:picLocks noChangeAspect="1"/>
          </p:cNvPicPr>
          <p:nvPr/>
        </p:nvPicPr>
        <p:blipFill>
          <a:blip r:embed="rId3"/>
          <a:stretch>
            <a:fillRect/>
          </a:stretch>
        </p:blipFill>
        <p:spPr>
          <a:xfrm>
            <a:off x="0" y="-429961"/>
            <a:ext cx="9263921" cy="6486001"/>
          </a:xfrm>
          <a:prstGeom prst="rect">
            <a:avLst/>
          </a:prstGeom>
        </p:spPr>
      </p:pic>
      <p:sp>
        <p:nvSpPr>
          <p:cNvPr id="42" name="TextBox 41">
            <a:extLst>
              <a:ext uri="{FF2B5EF4-FFF2-40B4-BE49-F238E27FC236}">
                <a16:creationId xmlns:a16="http://schemas.microsoft.com/office/drawing/2014/main" id="{B8AD64E0-A990-FA82-FF88-510AB14534EB}"/>
              </a:ext>
            </a:extLst>
          </p:cNvPr>
          <p:cNvSpPr txBox="1"/>
          <p:nvPr/>
        </p:nvSpPr>
        <p:spPr>
          <a:xfrm>
            <a:off x="8040421" y="6526157"/>
            <a:ext cx="184731" cy="369332"/>
          </a:xfrm>
          <a:prstGeom prst="rect">
            <a:avLst/>
          </a:prstGeom>
          <a:noFill/>
        </p:spPr>
        <p:txBody>
          <a:bodyPr wrap="none" rtlCol="0">
            <a:spAutoFit/>
          </a:bodyPr>
          <a:lstStyle/>
          <a:p>
            <a:endParaRPr lang="en-GB" dirty="0"/>
          </a:p>
        </p:txBody>
      </p:sp>
      <p:sp>
        <p:nvSpPr>
          <p:cNvPr id="45" name="TextBox 44">
            <a:extLst>
              <a:ext uri="{FF2B5EF4-FFF2-40B4-BE49-F238E27FC236}">
                <a16:creationId xmlns:a16="http://schemas.microsoft.com/office/drawing/2014/main" id="{50D74241-C214-EE9D-5601-F0900205819C}"/>
              </a:ext>
            </a:extLst>
          </p:cNvPr>
          <p:cNvSpPr txBox="1"/>
          <p:nvPr/>
        </p:nvSpPr>
        <p:spPr>
          <a:xfrm>
            <a:off x="0" y="5980733"/>
            <a:ext cx="12192000" cy="646331"/>
          </a:xfrm>
          <a:prstGeom prst="rect">
            <a:avLst/>
          </a:prstGeom>
          <a:solidFill>
            <a:schemeClr val="bg1"/>
          </a:solidFill>
        </p:spPr>
        <p:txBody>
          <a:bodyPr wrap="square">
            <a:spAutoFit/>
          </a:bodyPr>
          <a:lstStyle/>
          <a:p>
            <a:r>
              <a:rPr lang="en-GB" dirty="0"/>
              <a:t> Specification curve analysis showing the range of possible results for a simple cross-sectional regression of digital technology use on adolescent well-being. </a:t>
            </a:r>
            <a:r>
              <a:rPr lang="en-GB" dirty="0" err="1"/>
              <a:t>Orban</a:t>
            </a:r>
            <a:r>
              <a:rPr lang="en-GB" dirty="0"/>
              <a:t> &amp; Przybylski (2019). Nat. Hum Beh.</a:t>
            </a:r>
          </a:p>
        </p:txBody>
      </p:sp>
      <p:sp>
        <p:nvSpPr>
          <p:cNvPr id="47" name="TextBox 46">
            <a:extLst>
              <a:ext uri="{FF2B5EF4-FFF2-40B4-BE49-F238E27FC236}">
                <a16:creationId xmlns:a16="http://schemas.microsoft.com/office/drawing/2014/main" id="{322EE3E1-523B-E3FA-2FB9-137F137214B8}"/>
              </a:ext>
            </a:extLst>
          </p:cNvPr>
          <p:cNvSpPr txBox="1"/>
          <p:nvPr/>
        </p:nvSpPr>
        <p:spPr>
          <a:xfrm>
            <a:off x="6671873" y="1027906"/>
            <a:ext cx="5520127" cy="646331"/>
          </a:xfrm>
          <a:prstGeom prst="rect">
            <a:avLst/>
          </a:prstGeom>
          <a:noFill/>
        </p:spPr>
        <p:txBody>
          <a:bodyPr wrap="square">
            <a:spAutoFit/>
          </a:bodyPr>
          <a:lstStyle/>
          <a:p>
            <a:r>
              <a:rPr lang="en-GB" dirty="0"/>
              <a:t>median standardized regression coefficient  = -0.035 social media use on well-being</a:t>
            </a:r>
          </a:p>
        </p:txBody>
      </p:sp>
    </p:spTree>
    <p:extLst>
      <p:ext uri="{BB962C8B-B14F-4D97-AF65-F5344CB8AC3E}">
        <p14:creationId xmlns:p14="http://schemas.microsoft.com/office/powerpoint/2010/main" val="32527501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E11632D-2A4B-30F0-8B61-6C6784AAC913}"/>
              </a:ext>
            </a:extLst>
          </p:cNvPr>
          <p:cNvSpPr>
            <a:spLocks noGrp="1"/>
          </p:cNvSpPr>
          <p:nvPr>
            <p:ph type="title"/>
          </p:nvPr>
        </p:nvSpPr>
        <p:spPr/>
        <p:txBody>
          <a:bodyPr/>
          <a:lstStyle/>
          <a:p>
            <a:endParaRPr lang="en-GB" dirty="0"/>
          </a:p>
        </p:txBody>
      </p:sp>
      <p:sp>
        <p:nvSpPr>
          <p:cNvPr id="42" name="TextBox 41">
            <a:extLst>
              <a:ext uri="{FF2B5EF4-FFF2-40B4-BE49-F238E27FC236}">
                <a16:creationId xmlns:a16="http://schemas.microsoft.com/office/drawing/2014/main" id="{B8AD64E0-A990-FA82-FF88-510AB14534EB}"/>
              </a:ext>
            </a:extLst>
          </p:cNvPr>
          <p:cNvSpPr txBox="1"/>
          <p:nvPr/>
        </p:nvSpPr>
        <p:spPr>
          <a:xfrm>
            <a:off x="8040421" y="6526157"/>
            <a:ext cx="184731" cy="369332"/>
          </a:xfrm>
          <a:prstGeom prst="rect">
            <a:avLst/>
          </a:prstGeom>
          <a:noFill/>
        </p:spPr>
        <p:txBody>
          <a:bodyPr wrap="none" rtlCol="0">
            <a:spAutoFit/>
          </a:bodyPr>
          <a:lstStyle/>
          <a:p>
            <a:endParaRPr lang="en-GB" dirty="0"/>
          </a:p>
        </p:txBody>
      </p:sp>
      <p:pic>
        <p:nvPicPr>
          <p:cNvPr id="3" name="Picture 2" descr="A graph with a red and black line&#10;&#10;Description automatically generated">
            <a:extLst>
              <a:ext uri="{FF2B5EF4-FFF2-40B4-BE49-F238E27FC236}">
                <a16:creationId xmlns:a16="http://schemas.microsoft.com/office/drawing/2014/main" id="{C5675D7F-C7BC-AA43-53A8-AA24F23FAA77}"/>
              </a:ext>
            </a:extLst>
          </p:cNvPr>
          <p:cNvPicPr>
            <a:picLocks noChangeAspect="1"/>
          </p:cNvPicPr>
          <p:nvPr/>
        </p:nvPicPr>
        <p:blipFill>
          <a:blip r:embed="rId3"/>
          <a:stretch>
            <a:fillRect/>
          </a:stretch>
        </p:blipFill>
        <p:spPr>
          <a:xfrm>
            <a:off x="268021" y="0"/>
            <a:ext cx="9325684" cy="6746990"/>
          </a:xfrm>
          <a:prstGeom prst="rect">
            <a:avLst/>
          </a:prstGeom>
        </p:spPr>
      </p:pic>
      <p:sp>
        <p:nvSpPr>
          <p:cNvPr id="5" name="Oval 4">
            <a:extLst>
              <a:ext uri="{FF2B5EF4-FFF2-40B4-BE49-F238E27FC236}">
                <a16:creationId xmlns:a16="http://schemas.microsoft.com/office/drawing/2014/main" id="{513899D7-BD0C-A79C-FD35-26DA30C2C2EE}"/>
              </a:ext>
            </a:extLst>
          </p:cNvPr>
          <p:cNvSpPr/>
          <p:nvPr/>
        </p:nvSpPr>
        <p:spPr>
          <a:xfrm>
            <a:off x="7240249" y="209862"/>
            <a:ext cx="2713220" cy="2113613"/>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Oval 5">
            <a:extLst>
              <a:ext uri="{FF2B5EF4-FFF2-40B4-BE49-F238E27FC236}">
                <a16:creationId xmlns:a16="http://schemas.microsoft.com/office/drawing/2014/main" id="{A8DED986-91C4-9B21-45A9-C2F46FEED719}"/>
              </a:ext>
            </a:extLst>
          </p:cNvPr>
          <p:cNvSpPr/>
          <p:nvPr/>
        </p:nvSpPr>
        <p:spPr>
          <a:xfrm>
            <a:off x="1888761" y="789144"/>
            <a:ext cx="4026108" cy="2639856"/>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6">
            <a:extLst>
              <a:ext uri="{FF2B5EF4-FFF2-40B4-BE49-F238E27FC236}">
                <a16:creationId xmlns:a16="http://schemas.microsoft.com/office/drawing/2014/main" id="{7E902320-3CC6-A972-B8EF-EF709E69BD33}"/>
              </a:ext>
            </a:extLst>
          </p:cNvPr>
          <p:cNvSpPr txBox="1"/>
          <p:nvPr/>
        </p:nvSpPr>
        <p:spPr>
          <a:xfrm>
            <a:off x="6566942" y="2455202"/>
            <a:ext cx="5520127" cy="646331"/>
          </a:xfrm>
          <a:prstGeom prst="rect">
            <a:avLst/>
          </a:prstGeom>
          <a:noFill/>
        </p:spPr>
        <p:txBody>
          <a:bodyPr wrap="square">
            <a:spAutoFit/>
          </a:bodyPr>
          <a:lstStyle/>
          <a:p>
            <a:r>
              <a:rPr lang="en-GB" dirty="0"/>
              <a:t>median standardized regression coefficient  = -0.005 for the effect of social media use on well-being</a:t>
            </a:r>
          </a:p>
        </p:txBody>
      </p:sp>
    </p:spTree>
    <p:extLst>
      <p:ext uri="{BB962C8B-B14F-4D97-AF65-F5344CB8AC3E}">
        <p14:creationId xmlns:p14="http://schemas.microsoft.com/office/powerpoint/2010/main" val="22232818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76073C-50F7-BEFF-A8DD-BC695EC8041A}"/>
              </a:ext>
            </a:extLst>
          </p:cNvPr>
          <p:cNvSpPr>
            <a:spLocks noGrp="1"/>
          </p:cNvSpPr>
          <p:nvPr>
            <p:ph type="title"/>
          </p:nvPr>
        </p:nvSpPr>
        <p:spPr/>
        <p:txBody>
          <a:bodyPr/>
          <a:lstStyle/>
          <a:p>
            <a:r>
              <a:rPr lang="en-NO" dirty="0"/>
              <a:t>Outline</a:t>
            </a:r>
          </a:p>
        </p:txBody>
      </p:sp>
      <p:sp>
        <p:nvSpPr>
          <p:cNvPr id="3" name="Content Placeholder 2">
            <a:extLst>
              <a:ext uri="{FF2B5EF4-FFF2-40B4-BE49-F238E27FC236}">
                <a16:creationId xmlns:a16="http://schemas.microsoft.com/office/drawing/2014/main" id="{30DC53F7-07DA-F0CF-95A3-FC30C8007444}"/>
              </a:ext>
            </a:extLst>
          </p:cNvPr>
          <p:cNvSpPr>
            <a:spLocks noGrp="1"/>
          </p:cNvSpPr>
          <p:nvPr>
            <p:ph idx="1"/>
          </p:nvPr>
        </p:nvSpPr>
        <p:spPr/>
        <p:txBody>
          <a:bodyPr/>
          <a:lstStyle/>
          <a:p>
            <a:r>
              <a:rPr lang="en-NO" dirty="0"/>
              <a:t>Background</a:t>
            </a:r>
          </a:p>
          <a:p>
            <a:pPr lvl="1"/>
            <a:r>
              <a:rPr lang="en-NO" dirty="0"/>
              <a:t>Why should we do repetitive research?</a:t>
            </a:r>
          </a:p>
          <a:p>
            <a:pPr lvl="1"/>
            <a:r>
              <a:rPr lang="en-NO" dirty="0"/>
              <a:t>What are we talking about when saying repetitive research?</a:t>
            </a:r>
          </a:p>
          <a:p>
            <a:r>
              <a:rPr lang="en-NO" dirty="0"/>
              <a:t>What is repetetive research good for?</a:t>
            </a:r>
          </a:p>
          <a:p>
            <a:r>
              <a:rPr lang="en-NO" dirty="0"/>
              <a:t>Who is repetetive research good for?</a:t>
            </a:r>
          </a:p>
        </p:txBody>
      </p:sp>
    </p:spTree>
    <p:extLst>
      <p:ext uri="{BB962C8B-B14F-4D97-AF65-F5344CB8AC3E}">
        <p14:creationId xmlns:p14="http://schemas.microsoft.com/office/powerpoint/2010/main" val="1102701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30E665-6F09-2B30-80F4-7954AD1D06C3}"/>
              </a:ext>
            </a:extLst>
          </p:cNvPr>
          <p:cNvSpPr>
            <a:spLocks noGrp="1"/>
          </p:cNvSpPr>
          <p:nvPr>
            <p:ph type="title"/>
          </p:nvPr>
        </p:nvSpPr>
        <p:spPr/>
        <p:txBody>
          <a:bodyPr/>
          <a:lstStyle/>
          <a:p>
            <a:r>
              <a:rPr lang="en-GB" dirty="0"/>
              <a:t>What are reproductions good for?</a:t>
            </a:r>
          </a:p>
        </p:txBody>
      </p:sp>
      <p:sp>
        <p:nvSpPr>
          <p:cNvPr id="3" name="Content Placeholder 2">
            <a:extLst>
              <a:ext uri="{FF2B5EF4-FFF2-40B4-BE49-F238E27FC236}">
                <a16:creationId xmlns:a16="http://schemas.microsoft.com/office/drawing/2014/main" id="{77067C0F-CACC-3707-2CB0-9DF75D9B1D61}"/>
              </a:ext>
            </a:extLst>
          </p:cNvPr>
          <p:cNvSpPr>
            <a:spLocks noGrp="1"/>
          </p:cNvSpPr>
          <p:nvPr>
            <p:ph idx="1"/>
          </p:nvPr>
        </p:nvSpPr>
        <p:spPr/>
        <p:txBody>
          <a:bodyPr/>
          <a:lstStyle/>
          <a:p>
            <a:r>
              <a:rPr lang="en-GB" dirty="0"/>
              <a:t>A multiverse of reproductions</a:t>
            </a:r>
          </a:p>
          <a:p>
            <a:pPr lvl="1"/>
            <a:r>
              <a:rPr lang="en-GB" dirty="0"/>
              <a:t>I used data in my own research which is now nearly 20 years old.</a:t>
            </a:r>
          </a:p>
          <a:p>
            <a:pPr lvl="1"/>
            <a:r>
              <a:rPr lang="en-GB" dirty="0"/>
              <a:t>Many people have analysed it and came to different conclusions</a:t>
            </a:r>
          </a:p>
          <a:p>
            <a:pPr lvl="1"/>
            <a:r>
              <a:rPr lang="en-GB" dirty="0"/>
              <a:t>I applied a multiverse approach…</a:t>
            </a:r>
          </a:p>
          <a:p>
            <a:pPr lvl="2"/>
            <a:r>
              <a:rPr lang="en-GB" dirty="0"/>
              <a:t>Similar findings as previously: disability &amp; cognitive ability at baseline predict disease progression</a:t>
            </a:r>
          </a:p>
          <a:p>
            <a:pPr lvl="2"/>
            <a:r>
              <a:rPr lang="en-GB" dirty="0"/>
              <a:t>Potential for discovery: patient reported outcome measures &amp; vitamin levels</a:t>
            </a:r>
          </a:p>
          <a:p>
            <a:endParaRPr lang="en-GB" dirty="0"/>
          </a:p>
        </p:txBody>
      </p:sp>
    </p:spTree>
    <p:extLst>
      <p:ext uri="{BB962C8B-B14F-4D97-AF65-F5344CB8AC3E}">
        <p14:creationId xmlns:p14="http://schemas.microsoft.com/office/powerpoint/2010/main" val="36611681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30E665-6F09-2B30-80F4-7954AD1D06C3}"/>
              </a:ext>
            </a:extLst>
          </p:cNvPr>
          <p:cNvSpPr>
            <a:spLocks noGrp="1"/>
          </p:cNvSpPr>
          <p:nvPr>
            <p:ph type="title"/>
          </p:nvPr>
        </p:nvSpPr>
        <p:spPr/>
        <p:txBody>
          <a:bodyPr/>
          <a:lstStyle/>
          <a:p>
            <a:r>
              <a:rPr lang="en-GB" dirty="0"/>
              <a:t>What are </a:t>
            </a:r>
            <a:r>
              <a:rPr lang="en-GB" i="1" dirty="0"/>
              <a:t>replications</a:t>
            </a:r>
            <a:r>
              <a:rPr lang="en-GB" dirty="0"/>
              <a:t> good for?</a:t>
            </a:r>
          </a:p>
        </p:txBody>
      </p:sp>
      <p:sp>
        <p:nvSpPr>
          <p:cNvPr id="3" name="Content Placeholder 2">
            <a:extLst>
              <a:ext uri="{FF2B5EF4-FFF2-40B4-BE49-F238E27FC236}">
                <a16:creationId xmlns:a16="http://schemas.microsoft.com/office/drawing/2014/main" id="{77067C0F-CACC-3707-2CB0-9DF75D9B1D61}"/>
              </a:ext>
            </a:extLst>
          </p:cNvPr>
          <p:cNvSpPr>
            <a:spLocks noGrp="1"/>
          </p:cNvSpPr>
          <p:nvPr>
            <p:ph idx="1"/>
          </p:nvPr>
        </p:nvSpPr>
        <p:spPr/>
        <p:txBody>
          <a:bodyPr/>
          <a:lstStyle/>
          <a:p>
            <a:r>
              <a:rPr lang="en-GB" dirty="0"/>
              <a:t>Let’s have a look at the value of </a:t>
            </a:r>
            <a:r>
              <a:rPr lang="en-GB" i="1" dirty="0"/>
              <a:t>replications</a:t>
            </a:r>
          </a:p>
          <a:p>
            <a:r>
              <a:rPr lang="en-GB" dirty="0"/>
              <a:t>Open Science Collaboration (2015): 100 independently performed replications</a:t>
            </a:r>
          </a:p>
          <a:p>
            <a:pPr lvl="1"/>
            <a:r>
              <a:rPr lang="en-GB" dirty="0"/>
              <a:t>39% subjectively labelled as successful</a:t>
            </a:r>
          </a:p>
          <a:p>
            <a:pPr lvl="1"/>
            <a:r>
              <a:rPr lang="en-GB" dirty="0"/>
              <a:t>Significant effects were ca. ½ the original size</a:t>
            </a:r>
          </a:p>
          <a:p>
            <a:r>
              <a:rPr lang="en-GB" dirty="0"/>
              <a:t>Update from </a:t>
            </a:r>
            <a:r>
              <a:rPr lang="en-GB" dirty="0" err="1"/>
              <a:t>Nosek</a:t>
            </a:r>
            <a:r>
              <a:rPr lang="en-GB" dirty="0"/>
              <a:t> et a. (2020): adding 207 replications</a:t>
            </a:r>
          </a:p>
          <a:p>
            <a:pPr lvl="1"/>
            <a:r>
              <a:rPr lang="en-GB" dirty="0"/>
              <a:t>64% of effects successfully replicated</a:t>
            </a:r>
          </a:p>
          <a:p>
            <a:pPr lvl="1"/>
            <a:r>
              <a:rPr lang="en-GB" dirty="0"/>
              <a:t>Effect sizes being 32% smaller than the originals</a:t>
            </a:r>
          </a:p>
          <a:p>
            <a:endParaRPr lang="en-GB" dirty="0"/>
          </a:p>
        </p:txBody>
      </p:sp>
    </p:spTree>
    <p:extLst>
      <p:ext uri="{BB962C8B-B14F-4D97-AF65-F5344CB8AC3E}">
        <p14:creationId xmlns:p14="http://schemas.microsoft.com/office/powerpoint/2010/main" val="26106926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30E665-6F09-2B30-80F4-7954AD1D06C3}"/>
              </a:ext>
            </a:extLst>
          </p:cNvPr>
          <p:cNvSpPr>
            <a:spLocks noGrp="1"/>
          </p:cNvSpPr>
          <p:nvPr>
            <p:ph type="title"/>
          </p:nvPr>
        </p:nvSpPr>
        <p:spPr/>
        <p:txBody>
          <a:bodyPr/>
          <a:lstStyle/>
          <a:p>
            <a:r>
              <a:rPr lang="en-GB" dirty="0"/>
              <a:t>What are </a:t>
            </a:r>
            <a:r>
              <a:rPr lang="en-GB" i="1" dirty="0"/>
              <a:t>replications</a:t>
            </a:r>
            <a:r>
              <a:rPr lang="en-GB" dirty="0"/>
              <a:t> good for?</a:t>
            </a:r>
          </a:p>
        </p:txBody>
      </p:sp>
      <p:sp>
        <p:nvSpPr>
          <p:cNvPr id="3" name="Content Placeholder 2">
            <a:extLst>
              <a:ext uri="{FF2B5EF4-FFF2-40B4-BE49-F238E27FC236}">
                <a16:creationId xmlns:a16="http://schemas.microsoft.com/office/drawing/2014/main" id="{77067C0F-CACC-3707-2CB0-9DF75D9B1D61}"/>
              </a:ext>
            </a:extLst>
          </p:cNvPr>
          <p:cNvSpPr>
            <a:spLocks noGrp="1"/>
          </p:cNvSpPr>
          <p:nvPr>
            <p:ph idx="1"/>
          </p:nvPr>
        </p:nvSpPr>
        <p:spPr/>
        <p:txBody>
          <a:bodyPr>
            <a:normAutofit lnSpcReduction="10000"/>
          </a:bodyPr>
          <a:lstStyle/>
          <a:p>
            <a:r>
              <a:rPr lang="en-GB" dirty="0"/>
              <a:t>Let’s have a look at the value of </a:t>
            </a:r>
            <a:r>
              <a:rPr lang="en-GB" i="1" dirty="0"/>
              <a:t>replications</a:t>
            </a:r>
          </a:p>
          <a:p>
            <a:r>
              <a:rPr lang="en-GB" dirty="0"/>
              <a:t>Open Science Collaboration (2015): 100 independently performed replications</a:t>
            </a:r>
          </a:p>
          <a:p>
            <a:pPr lvl="1"/>
            <a:r>
              <a:rPr lang="en-GB" dirty="0"/>
              <a:t>39% subjectively labelled as successful (same direction)</a:t>
            </a:r>
          </a:p>
          <a:p>
            <a:pPr lvl="1"/>
            <a:r>
              <a:rPr lang="en-GB" dirty="0"/>
              <a:t>Significant effects ≈ 50% of originals</a:t>
            </a:r>
          </a:p>
          <a:p>
            <a:r>
              <a:rPr lang="en-GB" dirty="0"/>
              <a:t>Update from </a:t>
            </a:r>
            <a:r>
              <a:rPr lang="en-GB" dirty="0" err="1"/>
              <a:t>Nosek</a:t>
            </a:r>
            <a:r>
              <a:rPr lang="en-GB" dirty="0"/>
              <a:t> et al. (2020): adding 207 replications</a:t>
            </a:r>
          </a:p>
          <a:p>
            <a:pPr lvl="1"/>
            <a:r>
              <a:rPr lang="en-GB" dirty="0"/>
              <a:t>64% of effects successfully replicated</a:t>
            </a:r>
          </a:p>
          <a:p>
            <a:pPr lvl="1"/>
            <a:r>
              <a:rPr lang="en-GB" dirty="0"/>
              <a:t>Effect sizes ≈ 32% smaller than the originals</a:t>
            </a:r>
          </a:p>
          <a:p>
            <a:r>
              <a:rPr lang="en-GB" dirty="0" err="1"/>
              <a:t>Carmerer</a:t>
            </a:r>
            <a:r>
              <a:rPr lang="en-GB" dirty="0"/>
              <a:t> et al. (2018)</a:t>
            </a:r>
          </a:p>
          <a:p>
            <a:pPr lvl="1"/>
            <a:r>
              <a:rPr lang="en-GB" dirty="0"/>
              <a:t>61% (13/21) successful</a:t>
            </a:r>
          </a:p>
          <a:p>
            <a:pPr lvl="1"/>
            <a:r>
              <a:rPr lang="en-GB" dirty="0"/>
              <a:t>Effect sizes ≈ 50% of originals</a:t>
            </a:r>
          </a:p>
          <a:p>
            <a:endParaRPr lang="en-GB" dirty="0"/>
          </a:p>
        </p:txBody>
      </p:sp>
    </p:spTree>
    <p:extLst>
      <p:ext uri="{BB962C8B-B14F-4D97-AF65-F5344CB8AC3E}">
        <p14:creationId xmlns:p14="http://schemas.microsoft.com/office/powerpoint/2010/main" val="27994885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30E665-6F09-2B30-80F4-7954AD1D06C3}"/>
              </a:ext>
            </a:extLst>
          </p:cNvPr>
          <p:cNvSpPr>
            <a:spLocks noGrp="1"/>
          </p:cNvSpPr>
          <p:nvPr>
            <p:ph type="title"/>
          </p:nvPr>
        </p:nvSpPr>
        <p:spPr/>
        <p:txBody>
          <a:bodyPr/>
          <a:lstStyle/>
          <a:p>
            <a:r>
              <a:rPr lang="en-GB" dirty="0"/>
              <a:t>What are </a:t>
            </a:r>
            <a:r>
              <a:rPr lang="en-GB" i="1" dirty="0"/>
              <a:t>replications</a:t>
            </a:r>
            <a:r>
              <a:rPr lang="en-GB" dirty="0"/>
              <a:t> good for?</a:t>
            </a:r>
          </a:p>
        </p:txBody>
      </p:sp>
      <p:sp>
        <p:nvSpPr>
          <p:cNvPr id="3" name="Content Placeholder 2">
            <a:extLst>
              <a:ext uri="{FF2B5EF4-FFF2-40B4-BE49-F238E27FC236}">
                <a16:creationId xmlns:a16="http://schemas.microsoft.com/office/drawing/2014/main" id="{77067C0F-CACC-3707-2CB0-9DF75D9B1D61}"/>
              </a:ext>
            </a:extLst>
          </p:cNvPr>
          <p:cNvSpPr>
            <a:spLocks noGrp="1"/>
          </p:cNvSpPr>
          <p:nvPr>
            <p:ph idx="1"/>
          </p:nvPr>
        </p:nvSpPr>
        <p:spPr/>
        <p:txBody>
          <a:bodyPr/>
          <a:lstStyle/>
          <a:p>
            <a:r>
              <a:rPr lang="en-GB" dirty="0"/>
              <a:t>More recent evidence from 176 student replications in the social sciences (Boyce et al., 2023)</a:t>
            </a:r>
          </a:p>
          <a:p>
            <a:pPr lvl="1"/>
            <a:r>
              <a:rPr lang="en-GB" dirty="0"/>
              <a:t>successful in 49% of replications</a:t>
            </a:r>
          </a:p>
          <a:p>
            <a:pPr lvl="1"/>
            <a:r>
              <a:rPr lang="en-GB" dirty="0"/>
              <a:t>46% had point estimates within the prediction interval</a:t>
            </a:r>
          </a:p>
          <a:p>
            <a:pPr lvl="2"/>
            <a:r>
              <a:rPr lang="en-GB" dirty="0"/>
              <a:t>Method proposed in </a:t>
            </a:r>
            <a:r>
              <a:rPr lang="en-GB" dirty="0" err="1"/>
              <a:t>Marthur</a:t>
            </a:r>
            <a:r>
              <a:rPr lang="en-GB" dirty="0"/>
              <a:t> &amp; Van der </a:t>
            </a:r>
            <a:r>
              <a:rPr lang="en-GB" dirty="0" err="1"/>
              <a:t>Weele</a:t>
            </a:r>
            <a:r>
              <a:rPr lang="en-GB" dirty="0"/>
              <a:t> (2020), J Roy Stat Soc</a:t>
            </a:r>
          </a:p>
          <a:p>
            <a:pPr lvl="2"/>
            <a:r>
              <a:rPr lang="en-GB" dirty="0"/>
              <a:t>R packages for estimation of prediction intervals: Replicate and </a:t>
            </a:r>
            <a:r>
              <a:rPr lang="en-GB" dirty="0" err="1"/>
              <a:t>MetaUtility</a:t>
            </a:r>
            <a:endParaRPr lang="en-GB" dirty="0"/>
          </a:p>
        </p:txBody>
      </p:sp>
    </p:spTree>
    <p:extLst>
      <p:ext uri="{BB962C8B-B14F-4D97-AF65-F5344CB8AC3E}">
        <p14:creationId xmlns:p14="http://schemas.microsoft.com/office/powerpoint/2010/main" val="388993233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30E665-6F09-2B30-80F4-7954AD1D06C3}"/>
              </a:ext>
            </a:extLst>
          </p:cNvPr>
          <p:cNvSpPr>
            <a:spLocks noGrp="1"/>
          </p:cNvSpPr>
          <p:nvPr>
            <p:ph type="title"/>
          </p:nvPr>
        </p:nvSpPr>
        <p:spPr/>
        <p:txBody>
          <a:bodyPr/>
          <a:lstStyle/>
          <a:p>
            <a:r>
              <a:rPr lang="en-GB" dirty="0"/>
              <a:t>What are </a:t>
            </a:r>
            <a:r>
              <a:rPr lang="en-GB" i="1" dirty="0"/>
              <a:t>replications</a:t>
            </a:r>
            <a:r>
              <a:rPr lang="en-GB" dirty="0"/>
              <a:t> good for?</a:t>
            </a:r>
          </a:p>
        </p:txBody>
      </p:sp>
      <p:sp>
        <p:nvSpPr>
          <p:cNvPr id="3" name="Content Placeholder 2">
            <a:extLst>
              <a:ext uri="{FF2B5EF4-FFF2-40B4-BE49-F238E27FC236}">
                <a16:creationId xmlns:a16="http://schemas.microsoft.com/office/drawing/2014/main" id="{77067C0F-CACC-3707-2CB0-9DF75D9B1D61}"/>
              </a:ext>
            </a:extLst>
          </p:cNvPr>
          <p:cNvSpPr>
            <a:spLocks noGrp="1"/>
          </p:cNvSpPr>
          <p:nvPr>
            <p:ph idx="1"/>
          </p:nvPr>
        </p:nvSpPr>
        <p:spPr/>
        <p:txBody>
          <a:bodyPr/>
          <a:lstStyle/>
          <a:p>
            <a:r>
              <a:rPr lang="en-GB" dirty="0"/>
              <a:t>More recent evidence from 176 student replications in the social sciences (Boyce et al., 2023)</a:t>
            </a:r>
          </a:p>
          <a:p>
            <a:pPr lvl="1"/>
            <a:r>
              <a:rPr lang="en-GB" dirty="0"/>
              <a:t>successful in 49% of replications</a:t>
            </a:r>
          </a:p>
          <a:p>
            <a:pPr lvl="1"/>
            <a:r>
              <a:rPr lang="en-GB" dirty="0"/>
              <a:t>46% had point estimates within the prediction interval</a:t>
            </a:r>
          </a:p>
          <a:p>
            <a:r>
              <a:rPr lang="en-GB" dirty="0"/>
              <a:t>What contributed to replication success?</a:t>
            </a:r>
          </a:p>
          <a:p>
            <a:pPr lvl="1"/>
            <a:r>
              <a:rPr lang="en-GB" dirty="0"/>
              <a:t>Larger original effects</a:t>
            </a:r>
          </a:p>
          <a:p>
            <a:pPr lvl="1"/>
            <a:r>
              <a:rPr lang="en-GB" dirty="0"/>
              <a:t>Within-subjects design</a:t>
            </a:r>
          </a:p>
          <a:p>
            <a:pPr lvl="1"/>
            <a:r>
              <a:rPr lang="en-GB" dirty="0"/>
              <a:t>Cognitive psych vs social psych</a:t>
            </a:r>
          </a:p>
          <a:p>
            <a:pPr lvl="1"/>
            <a:r>
              <a:rPr lang="en-GB" dirty="0"/>
              <a:t>Using online samples</a:t>
            </a:r>
          </a:p>
        </p:txBody>
      </p:sp>
    </p:spTree>
    <p:extLst>
      <p:ext uri="{BB962C8B-B14F-4D97-AF65-F5344CB8AC3E}">
        <p14:creationId xmlns:p14="http://schemas.microsoft.com/office/powerpoint/2010/main" val="155304417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30E665-6F09-2B30-80F4-7954AD1D06C3}"/>
              </a:ext>
            </a:extLst>
          </p:cNvPr>
          <p:cNvSpPr>
            <a:spLocks noGrp="1"/>
          </p:cNvSpPr>
          <p:nvPr>
            <p:ph type="title"/>
          </p:nvPr>
        </p:nvSpPr>
        <p:spPr/>
        <p:txBody>
          <a:bodyPr/>
          <a:lstStyle/>
          <a:p>
            <a:r>
              <a:rPr lang="en-GB" dirty="0"/>
              <a:t>What are </a:t>
            </a:r>
            <a:r>
              <a:rPr lang="en-GB" i="1" dirty="0"/>
              <a:t>replications</a:t>
            </a:r>
            <a:r>
              <a:rPr lang="en-GB" dirty="0"/>
              <a:t> good for?</a:t>
            </a:r>
          </a:p>
        </p:txBody>
      </p:sp>
      <p:sp>
        <p:nvSpPr>
          <p:cNvPr id="3" name="Content Placeholder 2">
            <a:extLst>
              <a:ext uri="{FF2B5EF4-FFF2-40B4-BE49-F238E27FC236}">
                <a16:creationId xmlns:a16="http://schemas.microsoft.com/office/drawing/2014/main" id="{77067C0F-CACC-3707-2CB0-9DF75D9B1D61}"/>
              </a:ext>
            </a:extLst>
          </p:cNvPr>
          <p:cNvSpPr>
            <a:spLocks noGrp="1"/>
          </p:cNvSpPr>
          <p:nvPr>
            <p:ph idx="1"/>
          </p:nvPr>
        </p:nvSpPr>
        <p:spPr/>
        <p:txBody>
          <a:bodyPr/>
          <a:lstStyle/>
          <a:p>
            <a:r>
              <a:rPr lang="en-GB" dirty="0"/>
              <a:t>More recent evidence from 176 student replications in the social sciences (Boyce et al., 2023)</a:t>
            </a:r>
          </a:p>
          <a:p>
            <a:endParaRPr lang="en-GB" dirty="0"/>
          </a:p>
        </p:txBody>
      </p:sp>
      <p:pic>
        <p:nvPicPr>
          <p:cNvPr id="11266" name="Picture 2" descr="Figure 2. ">
            <a:extLst>
              <a:ext uri="{FF2B5EF4-FFF2-40B4-BE49-F238E27FC236}">
                <a16:creationId xmlns:a16="http://schemas.microsoft.com/office/drawing/2014/main" id="{9106E013-E8CA-B407-F465-E3ECF9B243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11116" y="2853530"/>
            <a:ext cx="7571874" cy="38836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92611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30E665-6F09-2B30-80F4-7954AD1D06C3}"/>
              </a:ext>
            </a:extLst>
          </p:cNvPr>
          <p:cNvSpPr>
            <a:spLocks noGrp="1"/>
          </p:cNvSpPr>
          <p:nvPr>
            <p:ph type="title"/>
          </p:nvPr>
        </p:nvSpPr>
        <p:spPr/>
        <p:txBody>
          <a:bodyPr/>
          <a:lstStyle/>
          <a:p>
            <a:r>
              <a:rPr lang="en-GB" dirty="0"/>
              <a:t>What are </a:t>
            </a:r>
            <a:r>
              <a:rPr lang="en-GB" i="1" dirty="0"/>
              <a:t>replications</a:t>
            </a:r>
            <a:r>
              <a:rPr lang="en-GB" dirty="0"/>
              <a:t> good for?</a:t>
            </a:r>
          </a:p>
        </p:txBody>
      </p:sp>
      <p:pic>
        <p:nvPicPr>
          <p:cNvPr id="13314" name="Picture 2" descr="Figure 5. ">
            <a:extLst>
              <a:ext uri="{FF2B5EF4-FFF2-40B4-BE49-F238E27FC236}">
                <a16:creationId xmlns:a16="http://schemas.microsoft.com/office/drawing/2014/main" id="{F21AD724-D9AA-9C4E-202A-21BBAD74E7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30663" y="1459468"/>
            <a:ext cx="7874000" cy="50292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351F7C27-0A6A-33E1-DC08-41A27FADD29E}"/>
              </a:ext>
            </a:extLst>
          </p:cNvPr>
          <p:cNvSpPr txBox="1"/>
          <p:nvPr/>
        </p:nvSpPr>
        <p:spPr>
          <a:xfrm>
            <a:off x="8069179" y="6488668"/>
            <a:ext cx="4122820" cy="369332"/>
          </a:xfrm>
          <a:prstGeom prst="rect">
            <a:avLst/>
          </a:prstGeom>
          <a:noFill/>
        </p:spPr>
        <p:txBody>
          <a:bodyPr wrap="square">
            <a:spAutoFit/>
          </a:bodyPr>
          <a:lstStyle/>
          <a:p>
            <a:r>
              <a:rPr lang="en-GB" dirty="0"/>
              <a:t>Boyce et al., 2023, Royal Soc. Open Sci.</a:t>
            </a:r>
          </a:p>
        </p:txBody>
      </p:sp>
    </p:spTree>
    <p:extLst>
      <p:ext uri="{BB962C8B-B14F-4D97-AF65-F5344CB8AC3E}">
        <p14:creationId xmlns:p14="http://schemas.microsoft.com/office/powerpoint/2010/main" val="225761688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30E665-6F09-2B30-80F4-7954AD1D06C3}"/>
              </a:ext>
            </a:extLst>
          </p:cNvPr>
          <p:cNvSpPr>
            <a:spLocks noGrp="1"/>
          </p:cNvSpPr>
          <p:nvPr>
            <p:ph type="title"/>
          </p:nvPr>
        </p:nvSpPr>
        <p:spPr/>
        <p:txBody>
          <a:bodyPr/>
          <a:lstStyle/>
          <a:p>
            <a:r>
              <a:rPr lang="en-GB" dirty="0"/>
              <a:t>What are </a:t>
            </a:r>
            <a:r>
              <a:rPr lang="en-GB" i="1" dirty="0"/>
              <a:t>replications</a:t>
            </a:r>
            <a:r>
              <a:rPr lang="en-GB" dirty="0"/>
              <a:t> good for?</a:t>
            </a:r>
          </a:p>
        </p:txBody>
      </p:sp>
      <p:sp>
        <p:nvSpPr>
          <p:cNvPr id="3" name="Content Placeholder 2">
            <a:extLst>
              <a:ext uri="{FF2B5EF4-FFF2-40B4-BE49-F238E27FC236}">
                <a16:creationId xmlns:a16="http://schemas.microsoft.com/office/drawing/2014/main" id="{F154516A-907C-4BD0-49A2-06043419B5E6}"/>
              </a:ext>
            </a:extLst>
          </p:cNvPr>
          <p:cNvSpPr>
            <a:spLocks noGrp="1"/>
          </p:cNvSpPr>
          <p:nvPr>
            <p:ph idx="1"/>
          </p:nvPr>
        </p:nvSpPr>
        <p:spPr>
          <a:xfrm>
            <a:off x="838200" y="1825625"/>
            <a:ext cx="10515600" cy="4351338"/>
          </a:xfrm>
        </p:spPr>
        <p:txBody>
          <a:bodyPr/>
          <a:lstStyle/>
          <a:p>
            <a:r>
              <a:rPr lang="en-GB" dirty="0"/>
              <a:t>Registered replication reports vs meta-analyses</a:t>
            </a:r>
          </a:p>
          <a:p>
            <a:r>
              <a:rPr lang="en-GB" dirty="0"/>
              <a:t>Significant difference in effect sizes for 12/15 pairs</a:t>
            </a:r>
          </a:p>
          <a:p>
            <a:r>
              <a:rPr lang="en-GB" dirty="0"/>
              <a:t>Differences are </a:t>
            </a:r>
            <a:r>
              <a:rPr lang="en-GB" b="1" dirty="0"/>
              <a:t>systematic</a:t>
            </a:r>
            <a:r>
              <a:rPr lang="en-GB" dirty="0"/>
              <a:t>: meta-analytic effects almost 3x larger</a:t>
            </a:r>
          </a:p>
          <a:p>
            <a:r>
              <a:rPr lang="en-GB" dirty="0"/>
              <a:t>Proposed methods to correct meta-analyses cannot mend the bias</a:t>
            </a:r>
          </a:p>
        </p:txBody>
      </p:sp>
      <p:sp>
        <p:nvSpPr>
          <p:cNvPr id="4" name="TextBox 3">
            <a:extLst>
              <a:ext uri="{FF2B5EF4-FFF2-40B4-BE49-F238E27FC236}">
                <a16:creationId xmlns:a16="http://schemas.microsoft.com/office/drawing/2014/main" id="{3BD9E487-3601-5237-8906-C00BF1ADD150}"/>
              </a:ext>
            </a:extLst>
          </p:cNvPr>
          <p:cNvSpPr txBox="1"/>
          <p:nvPr/>
        </p:nvSpPr>
        <p:spPr>
          <a:xfrm>
            <a:off x="8595759" y="6464605"/>
            <a:ext cx="3596241" cy="369332"/>
          </a:xfrm>
          <a:prstGeom prst="rect">
            <a:avLst/>
          </a:prstGeom>
          <a:noFill/>
        </p:spPr>
        <p:txBody>
          <a:bodyPr wrap="none" rtlCol="0">
            <a:spAutoFit/>
          </a:bodyPr>
          <a:lstStyle/>
          <a:p>
            <a:r>
              <a:rPr lang="en-GB" dirty="0" err="1"/>
              <a:t>Kvarven</a:t>
            </a:r>
            <a:r>
              <a:rPr lang="en-GB" dirty="0"/>
              <a:t> et al. 2019, Nat Hum Beh</a:t>
            </a:r>
          </a:p>
        </p:txBody>
      </p:sp>
    </p:spTree>
    <p:extLst>
      <p:ext uri="{BB962C8B-B14F-4D97-AF65-F5344CB8AC3E}">
        <p14:creationId xmlns:p14="http://schemas.microsoft.com/office/powerpoint/2010/main" val="17877187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30E665-6F09-2B30-80F4-7954AD1D06C3}"/>
              </a:ext>
            </a:extLst>
          </p:cNvPr>
          <p:cNvSpPr>
            <a:spLocks noGrp="1"/>
          </p:cNvSpPr>
          <p:nvPr>
            <p:ph type="title"/>
          </p:nvPr>
        </p:nvSpPr>
        <p:spPr/>
        <p:txBody>
          <a:bodyPr/>
          <a:lstStyle/>
          <a:p>
            <a:r>
              <a:rPr lang="en-GB" dirty="0"/>
              <a:t>What are </a:t>
            </a:r>
            <a:r>
              <a:rPr lang="en-GB" i="1" dirty="0"/>
              <a:t>replications</a:t>
            </a:r>
            <a:r>
              <a:rPr lang="en-GB" dirty="0"/>
              <a:t> good for?</a:t>
            </a:r>
          </a:p>
        </p:txBody>
      </p:sp>
      <p:sp>
        <p:nvSpPr>
          <p:cNvPr id="3" name="Content Placeholder 2">
            <a:extLst>
              <a:ext uri="{FF2B5EF4-FFF2-40B4-BE49-F238E27FC236}">
                <a16:creationId xmlns:a16="http://schemas.microsoft.com/office/drawing/2014/main" id="{F154516A-907C-4BD0-49A2-06043419B5E6}"/>
              </a:ext>
            </a:extLst>
          </p:cNvPr>
          <p:cNvSpPr>
            <a:spLocks noGrp="1"/>
          </p:cNvSpPr>
          <p:nvPr>
            <p:ph idx="1"/>
          </p:nvPr>
        </p:nvSpPr>
        <p:spPr>
          <a:xfrm>
            <a:off x="838200" y="1825625"/>
            <a:ext cx="10515600" cy="4351338"/>
          </a:xfrm>
        </p:spPr>
        <p:txBody>
          <a:bodyPr>
            <a:normAutofit/>
          </a:bodyPr>
          <a:lstStyle/>
          <a:p>
            <a:r>
              <a:rPr lang="en-GB" dirty="0"/>
              <a:t>Consequences of the reform movement (including repetitive research) on “Productivity, Creativity, and Progress”: </a:t>
            </a:r>
          </a:p>
          <a:p>
            <a:pPr marL="0" indent="0">
              <a:buNone/>
            </a:pPr>
            <a:r>
              <a:rPr lang="en-GB" sz="2400" dirty="0" err="1"/>
              <a:t>Vazire</a:t>
            </a:r>
            <a:r>
              <a:rPr lang="en-GB" sz="2400" dirty="0"/>
              <a:t> (2018), </a:t>
            </a:r>
            <a:r>
              <a:rPr lang="en-GB" sz="2400" dirty="0" err="1"/>
              <a:t>Persp</a:t>
            </a:r>
            <a:r>
              <a:rPr lang="en-GB" sz="2400" dirty="0"/>
              <a:t> Psych Sci:</a:t>
            </a:r>
          </a:p>
          <a:p>
            <a:pPr marL="0" indent="0">
              <a:buNone/>
            </a:pPr>
            <a:r>
              <a:rPr lang="en-GB" sz="2400" dirty="0"/>
              <a:t>“The effects of these changes on creativity are likely to be mixed: Researchers will be less likely to pursue risky questions; more likely to use a broad range of methods, designs, and populations; and less free to define their own best practices and standards of evidence. Finally, the </a:t>
            </a:r>
            <a:r>
              <a:rPr lang="en-GB" sz="2400" b="1" dirty="0"/>
              <a:t>rate of scientific progress</a:t>
            </a:r>
            <a:r>
              <a:rPr lang="en-GB" sz="2400" dirty="0"/>
              <a:t>-the most important shared goal of scientists-is </a:t>
            </a:r>
            <a:r>
              <a:rPr lang="en-GB" sz="2400" b="1" dirty="0"/>
              <a:t>likely to increase </a:t>
            </a:r>
            <a:r>
              <a:rPr lang="en-GB" sz="2400" dirty="0"/>
              <a:t>as a result of these changes, although one's subjective experience of making progress will likely become rarer."</a:t>
            </a:r>
            <a:endParaRPr lang="en-GB" dirty="0"/>
          </a:p>
        </p:txBody>
      </p:sp>
    </p:spTree>
    <p:extLst>
      <p:ext uri="{BB962C8B-B14F-4D97-AF65-F5344CB8AC3E}">
        <p14:creationId xmlns:p14="http://schemas.microsoft.com/office/powerpoint/2010/main" val="24964665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30E665-6F09-2B30-80F4-7954AD1D06C3}"/>
              </a:ext>
            </a:extLst>
          </p:cNvPr>
          <p:cNvSpPr>
            <a:spLocks noGrp="1"/>
          </p:cNvSpPr>
          <p:nvPr>
            <p:ph type="title"/>
          </p:nvPr>
        </p:nvSpPr>
        <p:spPr/>
        <p:txBody>
          <a:bodyPr/>
          <a:lstStyle/>
          <a:p>
            <a:r>
              <a:rPr lang="en-GB" dirty="0"/>
              <a:t>Other ways of assessing replicability</a:t>
            </a:r>
          </a:p>
        </p:txBody>
      </p:sp>
      <p:pic>
        <p:nvPicPr>
          <p:cNvPr id="9218" name="Picture 2">
            <a:extLst>
              <a:ext uri="{FF2B5EF4-FFF2-40B4-BE49-F238E27FC236}">
                <a16:creationId xmlns:a16="http://schemas.microsoft.com/office/drawing/2014/main" id="{8725F42B-3103-BDB4-928E-8A6F3E5F12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87512" y="1325780"/>
            <a:ext cx="8816975" cy="55322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73522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3DDC3E-90D2-A02E-D068-96F64B35F794}"/>
              </a:ext>
            </a:extLst>
          </p:cNvPr>
          <p:cNvSpPr>
            <a:spLocks noGrp="1"/>
          </p:cNvSpPr>
          <p:nvPr>
            <p:ph type="title"/>
          </p:nvPr>
        </p:nvSpPr>
        <p:spPr/>
        <p:txBody>
          <a:bodyPr/>
          <a:lstStyle/>
          <a:p>
            <a:r>
              <a:rPr lang="en-NO" dirty="0"/>
              <a:t>Background: why repeating?</a:t>
            </a:r>
          </a:p>
        </p:txBody>
      </p:sp>
      <p:sp>
        <p:nvSpPr>
          <p:cNvPr id="3" name="Content Placeholder 2">
            <a:extLst>
              <a:ext uri="{FF2B5EF4-FFF2-40B4-BE49-F238E27FC236}">
                <a16:creationId xmlns:a16="http://schemas.microsoft.com/office/drawing/2014/main" id="{459F0D37-937C-F5C5-036B-1A0E328FFC7E}"/>
              </a:ext>
            </a:extLst>
          </p:cNvPr>
          <p:cNvSpPr>
            <a:spLocks noGrp="1"/>
          </p:cNvSpPr>
          <p:nvPr>
            <p:ph idx="1"/>
          </p:nvPr>
        </p:nvSpPr>
        <p:spPr>
          <a:xfrm>
            <a:off x="838200" y="1825625"/>
            <a:ext cx="6531119" cy="4351338"/>
          </a:xfrm>
        </p:spPr>
        <p:txBody>
          <a:bodyPr/>
          <a:lstStyle/>
          <a:p>
            <a:r>
              <a:rPr lang="en-GB" dirty="0"/>
              <a:t>28 November 1660: the Royal Society is formed</a:t>
            </a:r>
          </a:p>
          <a:p>
            <a:r>
              <a:rPr lang="en-NO" dirty="0"/>
              <a:t>Their motto: Nullius in verba			(Take nobody’s word for it)</a:t>
            </a:r>
          </a:p>
        </p:txBody>
      </p:sp>
      <p:pic>
        <p:nvPicPr>
          <p:cNvPr id="1026" name="Picture 2" descr="undefined">
            <a:extLst>
              <a:ext uri="{FF2B5EF4-FFF2-40B4-BE49-F238E27FC236}">
                <a16:creationId xmlns:a16="http://schemas.microsoft.com/office/drawing/2014/main" id="{B8E35A03-6888-F876-1507-CC9A270FE5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69319" y="1975505"/>
            <a:ext cx="4441681" cy="42014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313981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30E665-6F09-2B30-80F4-7954AD1D06C3}"/>
              </a:ext>
            </a:extLst>
          </p:cNvPr>
          <p:cNvSpPr>
            <a:spLocks noGrp="1"/>
          </p:cNvSpPr>
          <p:nvPr>
            <p:ph type="title"/>
          </p:nvPr>
        </p:nvSpPr>
        <p:spPr/>
        <p:txBody>
          <a:bodyPr/>
          <a:lstStyle/>
          <a:p>
            <a:r>
              <a:rPr lang="en-GB" dirty="0"/>
              <a:t>Other ways of assessing replicability</a:t>
            </a:r>
          </a:p>
        </p:txBody>
      </p:sp>
      <p:pic>
        <p:nvPicPr>
          <p:cNvPr id="9218" name="Picture 2">
            <a:extLst>
              <a:ext uri="{FF2B5EF4-FFF2-40B4-BE49-F238E27FC236}">
                <a16:creationId xmlns:a16="http://schemas.microsoft.com/office/drawing/2014/main" id="{8725F42B-3103-BDB4-928E-8A6F3E5F12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87512" y="1325780"/>
            <a:ext cx="8816975" cy="55322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281031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F7ED6F-82CE-9094-93B2-043A5F033F77}"/>
              </a:ext>
            </a:extLst>
          </p:cNvPr>
          <p:cNvSpPr>
            <a:spLocks noGrp="1"/>
          </p:cNvSpPr>
          <p:nvPr>
            <p:ph type="title"/>
          </p:nvPr>
        </p:nvSpPr>
        <p:spPr/>
        <p:txBody>
          <a:bodyPr/>
          <a:lstStyle/>
          <a:p>
            <a:r>
              <a:rPr lang="en-GB" dirty="0"/>
              <a:t>Criticism of repetition</a:t>
            </a:r>
          </a:p>
        </p:txBody>
      </p:sp>
      <p:sp>
        <p:nvSpPr>
          <p:cNvPr id="3" name="Content Placeholder 2">
            <a:extLst>
              <a:ext uri="{FF2B5EF4-FFF2-40B4-BE49-F238E27FC236}">
                <a16:creationId xmlns:a16="http://schemas.microsoft.com/office/drawing/2014/main" id="{A9DCEF84-1003-6CA9-A4D5-CED0ACF54E78}"/>
              </a:ext>
            </a:extLst>
          </p:cNvPr>
          <p:cNvSpPr>
            <a:spLocks noGrp="1"/>
          </p:cNvSpPr>
          <p:nvPr>
            <p:ph idx="1"/>
          </p:nvPr>
        </p:nvSpPr>
        <p:spPr/>
        <p:txBody>
          <a:bodyPr/>
          <a:lstStyle/>
          <a:p>
            <a:r>
              <a:rPr lang="en-GB" dirty="0"/>
              <a:t>Reinforcing what has been done before</a:t>
            </a:r>
          </a:p>
          <a:p>
            <a:r>
              <a:rPr lang="en-GB" dirty="0"/>
              <a:t>Positivist danger zone</a:t>
            </a:r>
          </a:p>
          <a:p>
            <a:pPr lvl="1"/>
            <a:r>
              <a:rPr lang="en-GB" dirty="0"/>
              <a:t>One searches to confirm a hypothesis, in the positivist sense.</a:t>
            </a:r>
          </a:p>
          <a:p>
            <a:r>
              <a:rPr lang="en-GB" dirty="0"/>
              <a:t>Mindless repetitions</a:t>
            </a:r>
          </a:p>
          <a:p>
            <a:pPr lvl="1"/>
            <a:r>
              <a:rPr lang="en-GB" dirty="0"/>
              <a:t>Repeating bullshit is not un-bullshitting the bullshit</a:t>
            </a:r>
          </a:p>
          <a:p>
            <a:r>
              <a:rPr lang="en-GB" dirty="0"/>
              <a:t>Waste of resources</a:t>
            </a:r>
          </a:p>
          <a:p>
            <a:pPr lvl="1"/>
            <a:r>
              <a:rPr lang="en-GB" dirty="0"/>
              <a:t>Again: mindless repetitions might not make things better</a:t>
            </a:r>
          </a:p>
          <a:p>
            <a:pPr lvl="1"/>
            <a:r>
              <a:rPr lang="en-GB" dirty="0"/>
              <a:t>Nobody cares</a:t>
            </a:r>
          </a:p>
          <a:p>
            <a:r>
              <a:rPr lang="en-GB" dirty="0"/>
              <a:t>They are difficult to interpret, hence no value added</a:t>
            </a:r>
          </a:p>
          <a:p>
            <a:endParaRPr lang="en-GB" dirty="0"/>
          </a:p>
        </p:txBody>
      </p:sp>
    </p:spTree>
    <p:extLst>
      <p:ext uri="{BB962C8B-B14F-4D97-AF65-F5344CB8AC3E}">
        <p14:creationId xmlns:p14="http://schemas.microsoft.com/office/powerpoint/2010/main" val="162678704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F7ED6F-82CE-9094-93B2-043A5F033F77}"/>
              </a:ext>
            </a:extLst>
          </p:cNvPr>
          <p:cNvSpPr>
            <a:spLocks noGrp="1"/>
          </p:cNvSpPr>
          <p:nvPr>
            <p:ph type="title"/>
          </p:nvPr>
        </p:nvSpPr>
        <p:spPr/>
        <p:txBody>
          <a:bodyPr/>
          <a:lstStyle/>
          <a:p>
            <a:r>
              <a:rPr lang="en-GB" dirty="0"/>
              <a:t>Rebutting criticism of repetition</a:t>
            </a:r>
          </a:p>
        </p:txBody>
      </p:sp>
      <p:sp>
        <p:nvSpPr>
          <p:cNvPr id="3" name="Content Placeholder 2">
            <a:extLst>
              <a:ext uri="{FF2B5EF4-FFF2-40B4-BE49-F238E27FC236}">
                <a16:creationId xmlns:a16="http://schemas.microsoft.com/office/drawing/2014/main" id="{A9DCEF84-1003-6CA9-A4D5-CED0ACF54E78}"/>
              </a:ext>
            </a:extLst>
          </p:cNvPr>
          <p:cNvSpPr>
            <a:spLocks noGrp="1"/>
          </p:cNvSpPr>
          <p:nvPr>
            <p:ph idx="1"/>
          </p:nvPr>
        </p:nvSpPr>
        <p:spPr/>
        <p:txBody>
          <a:bodyPr/>
          <a:lstStyle/>
          <a:p>
            <a:r>
              <a:rPr lang="en-GB" dirty="0"/>
              <a:t>Reinforcing what has been done before</a:t>
            </a:r>
          </a:p>
          <a:p>
            <a:pPr lvl="1"/>
            <a:r>
              <a:rPr lang="en-GB" dirty="0"/>
              <a:t>Opposite might be true</a:t>
            </a:r>
          </a:p>
          <a:p>
            <a:pPr lvl="1"/>
            <a:r>
              <a:rPr lang="en-GB" dirty="0"/>
              <a:t>Either way, repeating ≠redundancy, it is validation</a:t>
            </a:r>
          </a:p>
        </p:txBody>
      </p:sp>
      <p:pic>
        <p:nvPicPr>
          <p:cNvPr id="2050" name="Picture 2" descr="Kliponious-green-tick - Tullys Domestic Appliances">
            <a:extLst>
              <a:ext uri="{FF2B5EF4-FFF2-40B4-BE49-F238E27FC236}">
                <a16:creationId xmlns:a16="http://schemas.microsoft.com/office/drawing/2014/main" id="{B04F054C-220B-48C6-D8A8-8C07EF9E61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70228" y="1567361"/>
            <a:ext cx="614599" cy="7023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01072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Kliponious-green-tick - Tullys Domestic Appliances">
            <a:extLst>
              <a:ext uri="{FF2B5EF4-FFF2-40B4-BE49-F238E27FC236}">
                <a16:creationId xmlns:a16="http://schemas.microsoft.com/office/drawing/2014/main" id="{EED3442F-4A78-9C7C-64A4-1B7B7F29E2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14473" y="2154475"/>
            <a:ext cx="614599" cy="70239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E4F7ED6F-82CE-9094-93B2-043A5F033F77}"/>
              </a:ext>
            </a:extLst>
          </p:cNvPr>
          <p:cNvSpPr>
            <a:spLocks noGrp="1"/>
          </p:cNvSpPr>
          <p:nvPr>
            <p:ph type="title"/>
          </p:nvPr>
        </p:nvSpPr>
        <p:spPr/>
        <p:txBody>
          <a:bodyPr/>
          <a:lstStyle/>
          <a:p>
            <a:r>
              <a:rPr lang="en-GB" dirty="0"/>
              <a:t>Rebutting criticism of repetition</a:t>
            </a:r>
          </a:p>
        </p:txBody>
      </p:sp>
      <p:sp>
        <p:nvSpPr>
          <p:cNvPr id="3" name="Content Placeholder 2">
            <a:extLst>
              <a:ext uri="{FF2B5EF4-FFF2-40B4-BE49-F238E27FC236}">
                <a16:creationId xmlns:a16="http://schemas.microsoft.com/office/drawing/2014/main" id="{A9DCEF84-1003-6CA9-A4D5-CED0ACF54E78}"/>
              </a:ext>
            </a:extLst>
          </p:cNvPr>
          <p:cNvSpPr>
            <a:spLocks noGrp="1"/>
          </p:cNvSpPr>
          <p:nvPr>
            <p:ph idx="1"/>
          </p:nvPr>
        </p:nvSpPr>
        <p:spPr/>
        <p:txBody>
          <a:bodyPr/>
          <a:lstStyle/>
          <a:p>
            <a:r>
              <a:rPr lang="en-GB" dirty="0"/>
              <a:t>Reinforcing what has been done before</a:t>
            </a:r>
          </a:p>
          <a:p>
            <a:r>
              <a:rPr lang="en-GB" dirty="0"/>
              <a:t>Positivist danger zone</a:t>
            </a:r>
          </a:p>
          <a:p>
            <a:pPr lvl="1"/>
            <a:r>
              <a:rPr lang="en-GB" dirty="0"/>
              <a:t>Repetitive research seem less affected by preconceived notions</a:t>
            </a:r>
          </a:p>
          <a:p>
            <a:endParaRPr lang="en-GB" dirty="0"/>
          </a:p>
        </p:txBody>
      </p:sp>
      <p:pic>
        <p:nvPicPr>
          <p:cNvPr id="4" name="Picture 2" descr="Kliponious-green-tick - Tullys Domestic Appliances">
            <a:extLst>
              <a:ext uri="{FF2B5EF4-FFF2-40B4-BE49-F238E27FC236}">
                <a16:creationId xmlns:a16="http://schemas.microsoft.com/office/drawing/2014/main" id="{A2EE5656-C4B9-4E48-2456-BF47C95523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70228" y="1567361"/>
            <a:ext cx="614599" cy="7023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598931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Kliponious-green-tick - Tullys Domestic Appliances">
            <a:extLst>
              <a:ext uri="{FF2B5EF4-FFF2-40B4-BE49-F238E27FC236}">
                <a16:creationId xmlns:a16="http://schemas.microsoft.com/office/drawing/2014/main" id="{6DDEE8A5-B0FA-DC72-42BD-2F9BD04DE6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09149" y="2119355"/>
            <a:ext cx="614599" cy="70239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Kliponious-green-tick - Tullys Domestic Appliances">
            <a:extLst>
              <a:ext uri="{FF2B5EF4-FFF2-40B4-BE49-F238E27FC236}">
                <a16:creationId xmlns:a16="http://schemas.microsoft.com/office/drawing/2014/main" id="{0E0A8251-0E72-E1C0-9281-365959D75A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94550" y="2580651"/>
            <a:ext cx="614599" cy="70239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E4F7ED6F-82CE-9094-93B2-043A5F033F77}"/>
              </a:ext>
            </a:extLst>
          </p:cNvPr>
          <p:cNvSpPr>
            <a:spLocks noGrp="1"/>
          </p:cNvSpPr>
          <p:nvPr>
            <p:ph type="title"/>
          </p:nvPr>
        </p:nvSpPr>
        <p:spPr/>
        <p:txBody>
          <a:bodyPr/>
          <a:lstStyle/>
          <a:p>
            <a:r>
              <a:rPr lang="en-GB" dirty="0"/>
              <a:t>Rebutting criticism of repetition</a:t>
            </a:r>
          </a:p>
        </p:txBody>
      </p:sp>
      <p:sp>
        <p:nvSpPr>
          <p:cNvPr id="3" name="Content Placeholder 2">
            <a:extLst>
              <a:ext uri="{FF2B5EF4-FFF2-40B4-BE49-F238E27FC236}">
                <a16:creationId xmlns:a16="http://schemas.microsoft.com/office/drawing/2014/main" id="{A9DCEF84-1003-6CA9-A4D5-CED0ACF54E78}"/>
              </a:ext>
            </a:extLst>
          </p:cNvPr>
          <p:cNvSpPr>
            <a:spLocks noGrp="1"/>
          </p:cNvSpPr>
          <p:nvPr>
            <p:ph idx="1"/>
          </p:nvPr>
        </p:nvSpPr>
        <p:spPr/>
        <p:txBody>
          <a:bodyPr/>
          <a:lstStyle/>
          <a:p>
            <a:r>
              <a:rPr lang="en-GB" dirty="0"/>
              <a:t>Reinforcing what has been done before</a:t>
            </a:r>
          </a:p>
          <a:p>
            <a:r>
              <a:rPr lang="en-GB" dirty="0"/>
              <a:t>Positivist danger zone</a:t>
            </a:r>
          </a:p>
          <a:p>
            <a:r>
              <a:rPr lang="en-GB" dirty="0"/>
              <a:t>Mindless repetitions</a:t>
            </a:r>
          </a:p>
          <a:p>
            <a:pPr lvl="1"/>
            <a:r>
              <a:rPr lang="en-GB" dirty="0"/>
              <a:t>Repeating can expose studies rather perpetuating them</a:t>
            </a:r>
          </a:p>
          <a:p>
            <a:pPr lvl="1"/>
            <a:r>
              <a:rPr lang="en-GB" dirty="0"/>
              <a:t>Often the </a:t>
            </a:r>
            <a:r>
              <a:rPr lang="en-GB" i="1" dirty="0"/>
              <a:t>only</a:t>
            </a:r>
            <a:r>
              <a:rPr lang="en-GB" dirty="0"/>
              <a:t> way to uncover poorly designed studies</a:t>
            </a:r>
          </a:p>
          <a:p>
            <a:endParaRPr lang="en-GB" dirty="0"/>
          </a:p>
        </p:txBody>
      </p:sp>
      <p:pic>
        <p:nvPicPr>
          <p:cNvPr id="4" name="Picture 2" descr="Kliponious-green-tick - Tullys Domestic Appliances">
            <a:extLst>
              <a:ext uri="{FF2B5EF4-FFF2-40B4-BE49-F238E27FC236}">
                <a16:creationId xmlns:a16="http://schemas.microsoft.com/office/drawing/2014/main" id="{A2EE5656-C4B9-4E48-2456-BF47C95523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70228" y="1567361"/>
            <a:ext cx="614599" cy="7023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803939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Kliponious-green-tick - Tullys Domestic Appliances">
            <a:extLst>
              <a:ext uri="{FF2B5EF4-FFF2-40B4-BE49-F238E27FC236}">
                <a16:creationId xmlns:a16="http://schemas.microsoft.com/office/drawing/2014/main" id="{6DDEE8A5-B0FA-DC72-42BD-2F9BD04DE6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09149" y="2119355"/>
            <a:ext cx="614599" cy="70239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Kliponious-green-tick - Tullys Domestic Appliances">
            <a:extLst>
              <a:ext uri="{FF2B5EF4-FFF2-40B4-BE49-F238E27FC236}">
                <a16:creationId xmlns:a16="http://schemas.microsoft.com/office/drawing/2014/main" id="{0E0A8251-0E72-E1C0-9281-365959D75A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94550" y="2580651"/>
            <a:ext cx="614599" cy="70239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E4F7ED6F-82CE-9094-93B2-043A5F033F77}"/>
              </a:ext>
            </a:extLst>
          </p:cNvPr>
          <p:cNvSpPr>
            <a:spLocks noGrp="1"/>
          </p:cNvSpPr>
          <p:nvPr>
            <p:ph type="title"/>
          </p:nvPr>
        </p:nvSpPr>
        <p:spPr/>
        <p:txBody>
          <a:bodyPr/>
          <a:lstStyle/>
          <a:p>
            <a:r>
              <a:rPr lang="en-GB" dirty="0"/>
              <a:t>Rebutting criticism of repetition</a:t>
            </a:r>
          </a:p>
        </p:txBody>
      </p:sp>
      <p:sp>
        <p:nvSpPr>
          <p:cNvPr id="3" name="Content Placeholder 2">
            <a:extLst>
              <a:ext uri="{FF2B5EF4-FFF2-40B4-BE49-F238E27FC236}">
                <a16:creationId xmlns:a16="http://schemas.microsoft.com/office/drawing/2014/main" id="{A9DCEF84-1003-6CA9-A4D5-CED0ACF54E78}"/>
              </a:ext>
            </a:extLst>
          </p:cNvPr>
          <p:cNvSpPr>
            <a:spLocks noGrp="1"/>
          </p:cNvSpPr>
          <p:nvPr>
            <p:ph idx="1"/>
          </p:nvPr>
        </p:nvSpPr>
        <p:spPr/>
        <p:txBody>
          <a:bodyPr/>
          <a:lstStyle/>
          <a:p>
            <a:r>
              <a:rPr lang="en-GB" dirty="0"/>
              <a:t>Reinforcing what has been done before</a:t>
            </a:r>
          </a:p>
          <a:p>
            <a:r>
              <a:rPr lang="en-GB" dirty="0"/>
              <a:t>Positivist danger zone</a:t>
            </a:r>
          </a:p>
          <a:p>
            <a:r>
              <a:rPr lang="en-GB" dirty="0"/>
              <a:t>Mindless repetitions</a:t>
            </a:r>
          </a:p>
          <a:p>
            <a:r>
              <a:rPr lang="en-GB" dirty="0"/>
              <a:t>Waste of resources</a:t>
            </a:r>
          </a:p>
          <a:p>
            <a:pPr lvl="1"/>
            <a:r>
              <a:rPr lang="en-GB" dirty="0"/>
              <a:t>More wasteful to base decisions on flawed research</a:t>
            </a:r>
          </a:p>
          <a:p>
            <a:pPr lvl="1"/>
            <a:r>
              <a:rPr lang="en-GB" dirty="0"/>
              <a:t>Avoids building empty bubbles or promises</a:t>
            </a:r>
          </a:p>
          <a:p>
            <a:endParaRPr lang="en-GB" dirty="0"/>
          </a:p>
          <a:p>
            <a:endParaRPr lang="en-GB" dirty="0"/>
          </a:p>
        </p:txBody>
      </p:sp>
      <p:pic>
        <p:nvPicPr>
          <p:cNvPr id="4" name="Picture 2" descr="Kliponious-green-tick - Tullys Domestic Appliances">
            <a:extLst>
              <a:ext uri="{FF2B5EF4-FFF2-40B4-BE49-F238E27FC236}">
                <a16:creationId xmlns:a16="http://schemas.microsoft.com/office/drawing/2014/main" id="{A2EE5656-C4B9-4E48-2456-BF47C95523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70228" y="1567361"/>
            <a:ext cx="614599" cy="70239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Kliponious-green-tick - Tullys Domestic Appliances">
            <a:extLst>
              <a:ext uri="{FF2B5EF4-FFF2-40B4-BE49-F238E27FC236}">
                <a16:creationId xmlns:a16="http://schemas.microsoft.com/office/drawing/2014/main" id="{FA8E79CE-90A1-BF33-955E-4BCD51AB84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9251" y="3061265"/>
            <a:ext cx="614599" cy="7023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906137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Kliponious-green-tick - Tullys Domestic Appliances">
            <a:extLst>
              <a:ext uri="{FF2B5EF4-FFF2-40B4-BE49-F238E27FC236}">
                <a16:creationId xmlns:a16="http://schemas.microsoft.com/office/drawing/2014/main" id="{6DDEE8A5-B0FA-DC72-42BD-2F9BD04DE6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09149" y="2119355"/>
            <a:ext cx="614599" cy="70239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Kliponious-green-tick - Tullys Domestic Appliances">
            <a:extLst>
              <a:ext uri="{FF2B5EF4-FFF2-40B4-BE49-F238E27FC236}">
                <a16:creationId xmlns:a16="http://schemas.microsoft.com/office/drawing/2014/main" id="{0E0A8251-0E72-E1C0-9281-365959D75A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94550" y="2580651"/>
            <a:ext cx="614599" cy="70239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E4F7ED6F-82CE-9094-93B2-043A5F033F77}"/>
              </a:ext>
            </a:extLst>
          </p:cNvPr>
          <p:cNvSpPr>
            <a:spLocks noGrp="1"/>
          </p:cNvSpPr>
          <p:nvPr>
            <p:ph type="title"/>
          </p:nvPr>
        </p:nvSpPr>
        <p:spPr/>
        <p:txBody>
          <a:bodyPr/>
          <a:lstStyle/>
          <a:p>
            <a:r>
              <a:rPr lang="en-GB" dirty="0"/>
              <a:t>Rebutting criticism of repetition</a:t>
            </a:r>
          </a:p>
        </p:txBody>
      </p:sp>
      <p:sp>
        <p:nvSpPr>
          <p:cNvPr id="3" name="Content Placeholder 2">
            <a:extLst>
              <a:ext uri="{FF2B5EF4-FFF2-40B4-BE49-F238E27FC236}">
                <a16:creationId xmlns:a16="http://schemas.microsoft.com/office/drawing/2014/main" id="{A9DCEF84-1003-6CA9-A4D5-CED0ACF54E78}"/>
              </a:ext>
            </a:extLst>
          </p:cNvPr>
          <p:cNvSpPr>
            <a:spLocks noGrp="1"/>
          </p:cNvSpPr>
          <p:nvPr>
            <p:ph idx="1"/>
          </p:nvPr>
        </p:nvSpPr>
        <p:spPr/>
        <p:txBody>
          <a:bodyPr/>
          <a:lstStyle/>
          <a:p>
            <a:r>
              <a:rPr lang="en-GB" dirty="0"/>
              <a:t>Reinforcing what has been done before</a:t>
            </a:r>
          </a:p>
          <a:p>
            <a:r>
              <a:rPr lang="en-GB" dirty="0"/>
              <a:t>Positivist danger zone</a:t>
            </a:r>
          </a:p>
          <a:p>
            <a:r>
              <a:rPr lang="en-GB" dirty="0"/>
              <a:t>Mindless repetitions</a:t>
            </a:r>
          </a:p>
          <a:p>
            <a:r>
              <a:rPr lang="en-GB" dirty="0"/>
              <a:t>Waste of resources</a:t>
            </a:r>
          </a:p>
          <a:p>
            <a:r>
              <a:rPr lang="en-GB" dirty="0"/>
              <a:t>They are difficult to interpret, hence no value added</a:t>
            </a:r>
          </a:p>
          <a:p>
            <a:endParaRPr lang="en-GB" dirty="0"/>
          </a:p>
          <a:p>
            <a:endParaRPr lang="en-GB" dirty="0"/>
          </a:p>
        </p:txBody>
      </p:sp>
      <p:pic>
        <p:nvPicPr>
          <p:cNvPr id="4" name="Picture 2" descr="Kliponious-green-tick - Tullys Domestic Appliances">
            <a:extLst>
              <a:ext uri="{FF2B5EF4-FFF2-40B4-BE49-F238E27FC236}">
                <a16:creationId xmlns:a16="http://schemas.microsoft.com/office/drawing/2014/main" id="{A2EE5656-C4B9-4E48-2456-BF47C95523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70228" y="1567361"/>
            <a:ext cx="614599" cy="70239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Kliponious-green-tick - Tullys Domestic Appliances">
            <a:extLst>
              <a:ext uri="{FF2B5EF4-FFF2-40B4-BE49-F238E27FC236}">
                <a16:creationId xmlns:a16="http://schemas.microsoft.com/office/drawing/2014/main" id="{FA8E79CE-90A1-BF33-955E-4BCD51AB84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9251" y="3061265"/>
            <a:ext cx="614599" cy="70239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Kliponious-green-tick - Tullys Domestic Appliances">
            <a:extLst>
              <a:ext uri="{FF2B5EF4-FFF2-40B4-BE49-F238E27FC236}">
                <a16:creationId xmlns:a16="http://schemas.microsoft.com/office/drawing/2014/main" id="{308C64D4-0284-E386-744A-5EF5795760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38936" y="3650094"/>
            <a:ext cx="614599" cy="702399"/>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A diagram of a number of objects&#10;&#10;Description automatically generated with medium confidence">
            <a:extLst>
              <a:ext uri="{FF2B5EF4-FFF2-40B4-BE49-F238E27FC236}">
                <a16:creationId xmlns:a16="http://schemas.microsoft.com/office/drawing/2014/main" id="{BD88136B-7C65-8EEC-33CE-7F2E18FAFC31}"/>
              </a:ext>
            </a:extLst>
          </p:cNvPr>
          <p:cNvPicPr>
            <a:picLocks noChangeAspect="1"/>
          </p:cNvPicPr>
          <p:nvPr/>
        </p:nvPicPr>
        <p:blipFill>
          <a:blip r:embed="rId4"/>
          <a:stretch>
            <a:fillRect/>
          </a:stretch>
        </p:blipFill>
        <p:spPr>
          <a:xfrm>
            <a:off x="1530248" y="4834318"/>
            <a:ext cx="7772400" cy="1260140"/>
          </a:xfrm>
          <a:prstGeom prst="rect">
            <a:avLst/>
          </a:prstGeom>
        </p:spPr>
      </p:pic>
      <p:sp>
        <p:nvSpPr>
          <p:cNvPr id="12" name="TextBox 11">
            <a:extLst>
              <a:ext uri="{FF2B5EF4-FFF2-40B4-BE49-F238E27FC236}">
                <a16:creationId xmlns:a16="http://schemas.microsoft.com/office/drawing/2014/main" id="{0D10F4BB-E8B2-620F-8E63-142CF432577D}"/>
              </a:ext>
            </a:extLst>
          </p:cNvPr>
          <p:cNvSpPr txBox="1"/>
          <p:nvPr/>
        </p:nvSpPr>
        <p:spPr>
          <a:xfrm>
            <a:off x="3103959" y="6172674"/>
            <a:ext cx="4166269" cy="369332"/>
          </a:xfrm>
          <a:prstGeom prst="rect">
            <a:avLst/>
          </a:prstGeom>
          <a:noFill/>
        </p:spPr>
        <p:txBody>
          <a:bodyPr wrap="none" rtlCol="0">
            <a:spAutoFit/>
          </a:bodyPr>
          <a:lstStyle/>
          <a:p>
            <a:r>
              <a:rPr lang="en-GB" dirty="0" err="1"/>
              <a:t>Breznau</a:t>
            </a:r>
            <a:r>
              <a:rPr lang="en-GB" dirty="0"/>
              <a:t> et al. 2025. Royal Soc. Open Sci</a:t>
            </a:r>
          </a:p>
        </p:txBody>
      </p:sp>
    </p:spTree>
    <p:extLst>
      <p:ext uri="{BB962C8B-B14F-4D97-AF65-F5344CB8AC3E}">
        <p14:creationId xmlns:p14="http://schemas.microsoft.com/office/powerpoint/2010/main" val="327374816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8B8026-5772-161D-3AAB-18584F69A6AE}"/>
              </a:ext>
            </a:extLst>
          </p:cNvPr>
          <p:cNvSpPr>
            <a:spLocks noGrp="1"/>
          </p:cNvSpPr>
          <p:nvPr>
            <p:ph type="title"/>
          </p:nvPr>
        </p:nvSpPr>
        <p:spPr/>
        <p:txBody>
          <a:bodyPr/>
          <a:lstStyle/>
          <a:p>
            <a:r>
              <a:rPr lang="en-GB" dirty="0"/>
              <a:t>Summary repetitive research</a:t>
            </a:r>
          </a:p>
        </p:txBody>
      </p:sp>
      <p:sp>
        <p:nvSpPr>
          <p:cNvPr id="3" name="Content Placeholder 2">
            <a:extLst>
              <a:ext uri="{FF2B5EF4-FFF2-40B4-BE49-F238E27FC236}">
                <a16:creationId xmlns:a16="http://schemas.microsoft.com/office/drawing/2014/main" id="{15B5BC3C-B46C-598D-8468-AB66F1CF9D62}"/>
              </a:ext>
            </a:extLst>
          </p:cNvPr>
          <p:cNvSpPr>
            <a:spLocks noGrp="1"/>
          </p:cNvSpPr>
          <p:nvPr>
            <p:ph idx="1"/>
          </p:nvPr>
        </p:nvSpPr>
        <p:spPr/>
        <p:txBody>
          <a:bodyPr/>
          <a:lstStyle/>
          <a:p>
            <a:r>
              <a:rPr lang="en-GB" dirty="0"/>
              <a:t>Good for …</a:t>
            </a:r>
          </a:p>
          <a:p>
            <a:pPr lvl="1"/>
            <a:r>
              <a:rPr lang="en-GB" dirty="0"/>
              <a:t>Outlining different sources of error</a:t>
            </a:r>
          </a:p>
          <a:p>
            <a:pPr lvl="2"/>
            <a:r>
              <a:rPr lang="en-GB" dirty="0"/>
              <a:t>Data analysis</a:t>
            </a:r>
          </a:p>
          <a:p>
            <a:pPr lvl="2"/>
            <a:r>
              <a:rPr lang="en-GB" dirty="0"/>
              <a:t>Reporting results</a:t>
            </a:r>
          </a:p>
        </p:txBody>
      </p:sp>
    </p:spTree>
    <p:extLst>
      <p:ext uri="{BB962C8B-B14F-4D97-AF65-F5344CB8AC3E}">
        <p14:creationId xmlns:p14="http://schemas.microsoft.com/office/powerpoint/2010/main" val="112116276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8B8026-5772-161D-3AAB-18584F69A6AE}"/>
              </a:ext>
            </a:extLst>
          </p:cNvPr>
          <p:cNvSpPr>
            <a:spLocks noGrp="1"/>
          </p:cNvSpPr>
          <p:nvPr>
            <p:ph type="title"/>
          </p:nvPr>
        </p:nvSpPr>
        <p:spPr/>
        <p:txBody>
          <a:bodyPr/>
          <a:lstStyle/>
          <a:p>
            <a:r>
              <a:rPr lang="en-GB" dirty="0"/>
              <a:t>Summary repetitive research</a:t>
            </a:r>
          </a:p>
        </p:txBody>
      </p:sp>
      <p:sp>
        <p:nvSpPr>
          <p:cNvPr id="3" name="Content Placeholder 2">
            <a:extLst>
              <a:ext uri="{FF2B5EF4-FFF2-40B4-BE49-F238E27FC236}">
                <a16:creationId xmlns:a16="http://schemas.microsoft.com/office/drawing/2014/main" id="{15B5BC3C-B46C-598D-8468-AB66F1CF9D62}"/>
              </a:ext>
            </a:extLst>
          </p:cNvPr>
          <p:cNvSpPr>
            <a:spLocks noGrp="1"/>
          </p:cNvSpPr>
          <p:nvPr>
            <p:ph idx="1"/>
          </p:nvPr>
        </p:nvSpPr>
        <p:spPr/>
        <p:txBody>
          <a:bodyPr/>
          <a:lstStyle/>
          <a:p>
            <a:r>
              <a:rPr lang="en-GB" dirty="0"/>
              <a:t>Good for …</a:t>
            </a:r>
          </a:p>
          <a:p>
            <a:pPr lvl="1"/>
            <a:r>
              <a:rPr lang="en-GB" dirty="0"/>
              <a:t>Outlining different sources of error</a:t>
            </a:r>
          </a:p>
          <a:p>
            <a:pPr lvl="2"/>
            <a:r>
              <a:rPr lang="en-GB" dirty="0"/>
              <a:t>Data analysis</a:t>
            </a:r>
          </a:p>
          <a:p>
            <a:pPr lvl="2"/>
            <a:r>
              <a:rPr lang="en-GB" dirty="0"/>
              <a:t>Reporting results</a:t>
            </a:r>
          </a:p>
          <a:p>
            <a:pPr lvl="1"/>
            <a:r>
              <a:rPr lang="en-GB" dirty="0"/>
              <a:t>Checking reliability &amp; validity</a:t>
            </a:r>
          </a:p>
          <a:p>
            <a:pPr lvl="2"/>
            <a:r>
              <a:rPr lang="en-GB" dirty="0"/>
              <a:t>Are results / effects likely to be true / not true?</a:t>
            </a:r>
          </a:p>
          <a:p>
            <a:pPr lvl="2"/>
            <a:r>
              <a:rPr lang="en-GB" dirty="0"/>
              <a:t>Falsify hypotheses </a:t>
            </a:r>
            <a:r>
              <a:rPr lang="en-GB" dirty="0">
                <a:sym typeface="Wingdings" pitchFamily="2" charset="2"/>
              </a:rPr>
              <a:t></a:t>
            </a:r>
            <a:r>
              <a:rPr lang="en-GB" dirty="0"/>
              <a:t> Do we need to update, discard, create new theories?</a:t>
            </a:r>
          </a:p>
        </p:txBody>
      </p:sp>
    </p:spTree>
    <p:extLst>
      <p:ext uri="{BB962C8B-B14F-4D97-AF65-F5344CB8AC3E}">
        <p14:creationId xmlns:p14="http://schemas.microsoft.com/office/powerpoint/2010/main" val="100365862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8B8026-5772-161D-3AAB-18584F69A6AE}"/>
              </a:ext>
            </a:extLst>
          </p:cNvPr>
          <p:cNvSpPr>
            <a:spLocks noGrp="1"/>
          </p:cNvSpPr>
          <p:nvPr>
            <p:ph type="title"/>
          </p:nvPr>
        </p:nvSpPr>
        <p:spPr/>
        <p:txBody>
          <a:bodyPr/>
          <a:lstStyle/>
          <a:p>
            <a:r>
              <a:rPr lang="en-GB" dirty="0"/>
              <a:t>Summary repetitive research</a:t>
            </a:r>
          </a:p>
        </p:txBody>
      </p:sp>
      <p:sp>
        <p:nvSpPr>
          <p:cNvPr id="3" name="Content Placeholder 2">
            <a:extLst>
              <a:ext uri="{FF2B5EF4-FFF2-40B4-BE49-F238E27FC236}">
                <a16:creationId xmlns:a16="http://schemas.microsoft.com/office/drawing/2014/main" id="{15B5BC3C-B46C-598D-8468-AB66F1CF9D62}"/>
              </a:ext>
            </a:extLst>
          </p:cNvPr>
          <p:cNvSpPr>
            <a:spLocks noGrp="1"/>
          </p:cNvSpPr>
          <p:nvPr>
            <p:ph idx="1"/>
          </p:nvPr>
        </p:nvSpPr>
        <p:spPr/>
        <p:txBody>
          <a:bodyPr/>
          <a:lstStyle/>
          <a:p>
            <a:r>
              <a:rPr lang="en-GB" dirty="0"/>
              <a:t>Good for …</a:t>
            </a:r>
          </a:p>
          <a:p>
            <a:pPr lvl="1"/>
            <a:r>
              <a:rPr lang="en-GB" dirty="0"/>
              <a:t>Outlining different sources of error</a:t>
            </a:r>
          </a:p>
          <a:p>
            <a:pPr lvl="2"/>
            <a:r>
              <a:rPr lang="en-GB" dirty="0"/>
              <a:t>Data analysis</a:t>
            </a:r>
          </a:p>
          <a:p>
            <a:pPr lvl="2"/>
            <a:r>
              <a:rPr lang="en-GB" dirty="0"/>
              <a:t>Reporting results</a:t>
            </a:r>
          </a:p>
          <a:p>
            <a:pPr lvl="1"/>
            <a:r>
              <a:rPr lang="en-GB" dirty="0"/>
              <a:t>Checking reliability &amp; validity</a:t>
            </a:r>
          </a:p>
          <a:p>
            <a:pPr lvl="2"/>
            <a:r>
              <a:rPr lang="en-GB" dirty="0"/>
              <a:t>Are results / effects likely to be true / not true?</a:t>
            </a:r>
          </a:p>
          <a:p>
            <a:pPr lvl="2"/>
            <a:r>
              <a:rPr lang="en-GB" dirty="0"/>
              <a:t>Falsify hypotheses </a:t>
            </a:r>
            <a:r>
              <a:rPr lang="en-GB" dirty="0">
                <a:sym typeface="Wingdings" pitchFamily="2" charset="2"/>
              </a:rPr>
              <a:t></a:t>
            </a:r>
            <a:r>
              <a:rPr lang="en-GB" dirty="0"/>
              <a:t> Do we need to update, discard, create new theories?</a:t>
            </a:r>
          </a:p>
          <a:p>
            <a:pPr lvl="1"/>
            <a:r>
              <a:rPr lang="en-GB" dirty="0"/>
              <a:t>Reducing research waste</a:t>
            </a:r>
          </a:p>
          <a:p>
            <a:pPr lvl="1"/>
            <a:r>
              <a:rPr lang="en-GB" dirty="0"/>
              <a:t>Entrance point to publication process for early career researchers</a:t>
            </a:r>
          </a:p>
        </p:txBody>
      </p:sp>
    </p:spTree>
    <p:extLst>
      <p:ext uri="{BB962C8B-B14F-4D97-AF65-F5344CB8AC3E}">
        <p14:creationId xmlns:p14="http://schemas.microsoft.com/office/powerpoint/2010/main" val="37674154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3DDC3E-90D2-A02E-D068-96F64B35F794}"/>
              </a:ext>
            </a:extLst>
          </p:cNvPr>
          <p:cNvSpPr>
            <a:spLocks noGrp="1"/>
          </p:cNvSpPr>
          <p:nvPr>
            <p:ph type="title"/>
          </p:nvPr>
        </p:nvSpPr>
        <p:spPr/>
        <p:txBody>
          <a:bodyPr/>
          <a:lstStyle/>
          <a:p>
            <a:r>
              <a:rPr lang="en-NO" dirty="0"/>
              <a:t>Background: why repeating?</a:t>
            </a:r>
          </a:p>
        </p:txBody>
      </p:sp>
      <p:sp>
        <p:nvSpPr>
          <p:cNvPr id="3" name="Content Placeholder 2">
            <a:extLst>
              <a:ext uri="{FF2B5EF4-FFF2-40B4-BE49-F238E27FC236}">
                <a16:creationId xmlns:a16="http://schemas.microsoft.com/office/drawing/2014/main" id="{459F0D37-937C-F5C5-036B-1A0E328FFC7E}"/>
              </a:ext>
            </a:extLst>
          </p:cNvPr>
          <p:cNvSpPr>
            <a:spLocks noGrp="1"/>
          </p:cNvSpPr>
          <p:nvPr>
            <p:ph idx="1"/>
          </p:nvPr>
        </p:nvSpPr>
        <p:spPr/>
        <p:txBody>
          <a:bodyPr/>
          <a:lstStyle/>
          <a:p>
            <a:r>
              <a:rPr lang="en-NO" dirty="0"/>
              <a:t>The backbones of our philosophy of science are supported by repetetive research:</a:t>
            </a:r>
          </a:p>
          <a:p>
            <a:pPr lvl="1"/>
            <a:r>
              <a:rPr lang="en-NO" dirty="0"/>
              <a:t>Epistemic reliability (Goldman)</a:t>
            </a:r>
          </a:p>
          <a:p>
            <a:endParaRPr lang="en-NO" dirty="0"/>
          </a:p>
        </p:txBody>
      </p:sp>
    </p:spTree>
    <p:extLst>
      <p:ext uri="{BB962C8B-B14F-4D97-AF65-F5344CB8AC3E}">
        <p14:creationId xmlns:p14="http://schemas.microsoft.com/office/powerpoint/2010/main" val="399251051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8B8026-5772-161D-3AAB-18584F69A6AE}"/>
              </a:ext>
            </a:extLst>
          </p:cNvPr>
          <p:cNvSpPr>
            <a:spLocks noGrp="1"/>
          </p:cNvSpPr>
          <p:nvPr>
            <p:ph type="title"/>
          </p:nvPr>
        </p:nvSpPr>
        <p:spPr/>
        <p:txBody>
          <a:bodyPr/>
          <a:lstStyle/>
          <a:p>
            <a:r>
              <a:rPr lang="en-GB" dirty="0"/>
              <a:t>Summary repetitive research</a:t>
            </a:r>
          </a:p>
        </p:txBody>
      </p:sp>
      <p:sp>
        <p:nvSpPr>
          <p:cNvPr id="3" name="Content Placeholder 2">
            <a:extLst>
              <a:ext uri="{FF2B5EF4-FFF2-40B4-BE49-F238E27FC236}">
                <a16:creationId xmlns:a16="http://schemas.microsoft.com/office/drawing/2014/main" id="{15B5BC3C-B46C-598D-8468-AB66F1CF9D62}"/>
              </a:ext>
            </a:extLst>
          </p:cNvPr>
          <p:cNvSpPr>
            <a:spLocks noGrp="1"/>
          </p:cNvSpPr>
          <p:nvPr>
            <p:ph idx="1"/>
          </p:nvPr>
        </p:nvSpPr>
        <p:spPr/>
        <p:txBody>
          <a:bodyPr/>
          <a:lstStyle/>
          <a:p>
            <a:r>
              <a:rPr lang="en-GB" dirty="0"/>
              <a:t>Good for …</a:t>
            </a:r>
          </a:p>
          <a:p>
            <a:pPr lvl="1"/>
            <a:r>
              <a:rPr lang="en-GB" dirty="0"/>
              <a:t>Outlining different sources of error</a:t>
            </a:r>
          </a:p>
          <a:p>
            <a:pPr lvl="2"/>
            <a:r>
              <a:rPr lang="en-GB" dirty="0"/>
              <a:t>Data analysis</a:t>
            </a:r>
          </a:p>
          <a:p>
            <a:pPr lvl="2"/>
            <a:r>
              <a:rPr lang="en-GB" dirty="0"/>
              <a:t>Reporting results</a:t>
            </a:r>
          </a:p>
          <a:p>
            <a:pPr lvl="1"/>
            <a:r>
              <a:rPr lang="en-GB" dirty="0"/>
              <a:t>Checking reliability &amp; validity</a:t>
            </a:r>
          </a:p>
          <a:p>
            <a:pPr lvl="2"/>
            <a:r>
              <a:rPr lang="en-GB" dirty="0"/>
              <a:t>Are results / effects likely to be true / not true?</a:t>
            </a:r>
          </a:p>
          <a:p>
            <a:pPr lvl="2"/>
            <a:r>
              <a:rPr lang="en-GB" dirty="0"/>
              <a:t>Falsify hypotheses </a:t>
            </a:r>
            <a:r>
              <a:rPr lang="en-GB" dirty="0">
                <a:sym typeface="Wingdings" pitchFamily="2" charset="2"/>
              </a:rPr>
              <a:t></a:t>
            </a:r>
            <a:r>
              <a:rPr lang="en-GB" dirty="0"/>
              <a:t> Do we need to update, discard, create new theories?</a:t>
            </a:r>
          </a:p>
          <a:p>
            <a:pPr lvl="1"/>
            <a:r>
              <a:rPr lang="en-GB" dirty="0"/>
              <a:t>Reducing research waste</a:t>
            </a:r>
          </a:p>
          <a:p>
            <a:pPr lvl="1"/>
            <a:r>
              <a:rPr lang="en-GB" dirty="0"/>
              <a:t>Entrance point to publication process for early career researchers</a:t>
            </a:r>
          </a:p>
          <a:p>
            <a:r>
              <a:rPr lang="en-GB" dirty="0"/>
              <a:t>Not good for …</a:t>
            </a:r>
          </a:p>
          <a:p>
            <a:pPr lvl="1"/>
            <a:r>
              <a:rPr lang="en-GB" dirty="0"/>
              <a:t>Pleasing “high-impact” journals (?)</a:t>
            </a:r>
          </a:p>
        </p:txBody>
      </p:sp>
    </p:spTree>
    <p:extLst>
      <p:ext uri="{BB962C8B-B14F-4D97-AF65-F5344CB8AC3E}">
        <p14:creationId xmlns:p14="http://schemas.microsoft.com/office/powerpoint/2010/main" val="420963109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3DDC3E-90D2-A02E-D068-96F64B35F794}"/>
              </a:ext>
            </a:extLst>
          </p:cNvPr>
          <p:cNvSpPr>
            <a:spLocks noGrp="1"/>
          </p:cNvSpPr>
          <p:nvPr>
            <p:ph type="title"/>
          </p:nvPr>
        </p:nvSpPr>
        <p:spPr/>
        <p:txBody>
          <a:bodyPr/>
          <a:lstStyle/>
          <a:p>
            <a:r>
              <a:rPr lang="en-NO" dirty="0"/>
              <a:t>Who is repetitive research good for?</a:t>
            </a:r>
          </a:p>
        </p:txBody>
      </p:sp>
      <p:sp>
        <p:nvSpPr>
          <p:cNvPr id="3" name="Content Placeholder 2">
            <a:extLst>
              <a:ext uri="{FF2B5EF4-FFF2-40B4-BE49-F238E27FC236}">
                <a16:creationId xmlns:a16="http://schemas.microsoft.com/office/drawing/2014/main" id="{459F0D37-937C-F5C5-036B-1A0E328FFC7E}"/>
              </a:ext>
            </a:extLst>
          </p:cNvPr>
          <p:cNvSpPr>
            <a:spLocks noGrp="1"/>
          </p:cNvSpPr>
          <p:nvPr>
            <p:ph idx="1"/>
          </p:nvPr>
        </p:nvSpPr>
        <p:spPr/>
        <p:txBody>
          <a:bodyPr/>
          <a:lstStyle/>
          <a:p>
            <a:r>
              <a:rPr lang="en-NO" dirty="0"/>
              <a:t>Everybody!?</a:t>
            </a:r>
          </a:p>
          <a:p>
            <a:pPr lvl="1"/>
            <a:r>
              <a:rPr lang="en-NO" dirty="0"/>
              <a:t>Funders</a:t>
            </a:r>
          </a:p>
          <a:p>
            <a:pPr lvl="1"/>
            <a:r>
              <a:rPr lang="en-NO" dirty="0"/>
              <a:t>Researchers (individuals, teams)</a:t>
            </a:r>
          </a:p>
          <a:p>
            <a:pPr lvl="1"/>
            <a:endParaRPr lang="en-NO" dirty="0"/>
          </a:p>
          <a:p>
            <a:endParaRPr lang="en-NO" dirty="0"/>
          </a:p>
        </p:txBody>
      </p:sp>
    </p:spTree>
    <p:extLst>
      <p:ext uri="{BB962C8B-B14F-4D97-AF65-F5344CB8AC3E}">
        <p14:creationId xmlns:p14="http://schemas.microsoft.com/office/powerpoint/2010/main" val="409146177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3DDC3E-90D2-A02E-D068-96F64B35F794}"/>
              </a:ext>
            </a:extLst>
          </p:cNvPr>
          <p:cNvSpPr>
            <a:spLocks noGrp="1"/>
          </p:cNvSpPr>
          <p:nvPr>
            <p:ph type="title"/>
          </p:nvPr>
        </p:nvSpPr>
        <p:spPr/>
        <p:txBody>
          <a:bodyPr/>
          <a:lstStyle/>
          <a:p>
            <a:r>
              <a:rPr lang="en-NO" dirty="0"/>
              <a:t>Who is repetitive research good for?</a:t>
            </a:r>
          </a:p>
        </p:txBody>
      </p:sp>
      <p:sp>
        <p:nvSpPr>
          <p:cNvPr id="3" name="Content Placeholder 2">
            <a:extLst>
              <a:ext uri="{FF2B5EF4-FFF2-40B4-BE49-F238E27FC236}">
                <a16:creationId xmlns:a16="http://schemas.microsoft.com/office/drawing/2014/main" id="{459F0D37-937C-F5C5-036B-1A0E328FFC7E}"/>
              </a:ext>
            </a:extLst>
          </p:cNvPr>
          <p:cNvSpPr>
            <a:spLocks noGrp="1"/>
          </p:cNvSpPr>
          <p:nvPr>
            <p:ph idx="1"/>
          </p:nvPr>
        </p:nvSpPr>
        <p:spPr/>
        <p:txBody>
          <a:bodyPr/>
          <a:lstStyle/>
          <a:p>
            <a:r>
              <a:rPr lang="en-NO" dirty="0"/>
              <a:t>Early career researchers (pre-tenure)?</a:t>
            </a:r>
          </a:p>
          <a:p>
            <a:endParaRPr lang="en-NO" dirty="0"/>
          </a:p>
        </p:txBody>
      </p:sp>
    </p:spTree>
    <p:extLst>
      <p:ext uri="{BB962C8B-B14F-4D97-AF65-F5344CB8AC3E}">
        <p14:creationId xmlns:p14="http://schemas.microsoft.com/office/powerpoint/2010/main" val="5146414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3DDC3E-90D2-A02E-D068-96F64B35F794}"/>
              </a:ext>
            </a:extLst>
          </p:cNvPr>
          <p:cNvSpPr>
            <a:spLocks noGrp="1"/>
          </p:cNvSpPr>
          <p:nvPr>
            <p:ph type="title"/>
          </p:nvPr>
        </p:nvSpPr>
        <p:spPr/>
        <p:txBody>
          <a:bodyPr/>
          <a:lstStyle/>
          <a:p>
            <a:r>
              <a:rPr lang="en-NO" dirty="0"/>
              <a:t>Who is repetitive research good for?</a:t>
            </a:r>
          </a:p>
        </p:txBody>
      </p:sp>
      <p:sp>
        <p:nvSpPr>
          <p:cNvPr id="3" name="Content Placeholder 2">
            <a:extLst>
              <a:ext uri="{FF2B5EF4-FFF2-40B4-BE49-F238E27FC236}">
                <a16:creationId xmlns:a16="http://schemas.microsoft.com/office/drawing/2014/main" id="{459F0D37-937C-F5C5-036B-1A0E328FFC7E}"/>
              </a:ext>
            </a:extLst>
          </p:cNvPr>
          <p:cNvSpPr>
            <a:spLocks noGrp="1"/>
          </p:cNvSpPr>
          <p:nvPr>
            <p:ph idx="1"/>
          </p:nvPr>
        </p:nvSpPr>
        <p:spPr/>
        <p:txBody>
          <a:bodyPr/>
          <a:lstStyle/>
          <a:p>
            <a:r>
              <a:rPr lang="en-NO" dirty="0"/>
              <a:t>Early career researchers (pre-tenure)?</a:t>
            </a:r>
          </a:p>
          <a:p>
            <a:r>
              <a:rPr lang="en-NO" dirty="0"/>
              <a:t>Senior researchers</a:t>
            </a:r>
          </a:p>
          <a:p>
            <a:endParaRPr lang="en-NO" dirty="0"/>
          </a:p>
        </p:txBody>
      </p:sp>
    </p:spTree>
    <p:extLst>
      <p:ext uri="{BB962C8B-B14F-4D97-AF65-F5344CB8AC3E}">
        <p14:creationId xmlns:p14="http://schemas.microsoft.com/office/powerpoint/2010/main" val="68682800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739520-1C91-9F64-9AEB-C3E7C48D8723}"/>
              </a:ext>
            </a:extLst>
          </p:cNvPr>
          <p:cNvSpPr>
            <a:spLocks noGrp="1"/>
          </p:cNvSpPr>
          <p:nvPr>
            <p:ph type="title"/>
          </p:nvPr>
        </p:nvSpPr>
        <p:spPr/>
        <p:txBody>
          <a:bodyPr/>
          <a:lstStyle/>
          <a:p>
            <a:r>
              <a:rPr lang="en-GB" dirty="0"/>
              <a:t>How to get started?</a:t>
            </a:r>
          </a:p>
        </p:txBody>
      </p:sp>
      <p:sp>
        <p:nvSpPr>
          <p:cNvPr id="7" name="Content Placeholder 6">
            <a:extLst>
              <a:ext uri="{FF2B5EF4-FFF2-40B4-BE49-F238E27FC236}">
                <a16:creationId xmlns:a16="http://schemas.microsoft.com/office/drawing/2014/main" id="{D240EB60-C4C3-ED5A-7181-9C20772C4389}"/>
              </a:ext>
            </a:extLst>
          </p:cNvPr>
          <p:cNvSpPr>
            <a:spLocks noGrp="1"/>
          </p:cNvSpPr>
          <p:nvPr>
            <p:ph idx="1"/>
          </p:nvPr>
        </p:nvSpPr>
        <p:spPr/>
        <p:txBody>
          <a:bodyPr/>
          <a:lstStyle/>
          <a:p>
            <a:r>
              <a:rPr lang="en-GB" dirty="0"/>
              <a:t>Define the goal</a:t>
            </a:r>
          </a:p>
          <a:p>
            <a:r>
              <a:rPr lang="en-GB" dirty="0"/>
              <a:t>Is repetitive research what is needed?</a:t>
            </a:r>
          </a:p>
          <a:p>
            <a:r>
              <a:rPr lang="en-GB" dirty="0"/>
              <a:t>Replication or reproduction?</a:t>
            </a:r>
          </a:p>
          <a:p>
            <a:r>
              <a:rPr lang="en-GB" dirty="0"/>
              <a:t>Ask experience replicators / reproducers &amp; work in a team</a:t>
            </a:r>
          </a:p>
          <a:p>
            <a:endParaRPr lang="en-GB" dirty="0"/>
          </a:p>
        </p:txBody>
      </p:sp>
    </p:spTree>
    <p:extLst>
      <p:ext uri="{BB962C8B-B14F-4D97-AF65-F5344CB8AC3E}">
        <p14:creationId xmlns:p14="http://schemas.microsoft.com/office/powerpoint/2010/main" val="107201432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4" descr="A white background with black text&#10;&#10;Description automatically generated">
            <a:extLst>
              <a:ext uri="{FF2B5EF4-FFF2-40B4-BE49-F238E27FC236}">
                <a16:creationId xmlns:a16="http://schemas.microsoft.com/office/drawing/2014/main" id="{6455CE06-2AF6-C4AC-0FE7-03CC524F196E}"/>
              </a:ext>
            </a:extLst>
          </p:cNvPr>
          <p:cNvPicPr>
            <a:picLocks noChangeAspect="1"/>
          </p:cNvPicPr>
          <p:nvPr/>
        </p:nvPicPr>
        <p:blipFill>
          <a:blip r:embed="rId3"/>
          <a:stretch>
            <a:fillRect/>
          </a:stretch>
        </p:blipFill>
        <p:spPr>
          <a:xfrm>
            <a:off x="5378116" y="4368365"/>
            <a:ext cx="6813884" cy="2124510"/>
          </a:xfrm>
          <a:prstGeom prst="rect">
            <a:avLst/>
          </a:prstGeom>
        </p:spPr>
      </p:pic>
      <p:sp>
        <p:nvSpPr>
          <p:cNvPr id="5" name="TextBox 4">
            <a:extLst>
              <a:ext uri="{FF2B5EF4-FFF2-40B4-BE49-F238E27FC236}">
                <a16:creationId xmlns:a16="http://schemas.microsoft.com/office/drawing/2014/main" id="{D91B3DF5-9827-0A56-33BC-3E4C11BF3601}"/>
              </a:ext>
            </a:extLst>
          </p:cNvPr>
          <p:cNvSpPr txBox="1"/>
          <p:nvPr/>
        </p:nvSpPr>
        <p:spPr>
          <a:xfrm>
            <a:off x="5378116" y="6470330"/>
            <a:ext cx="4393703" cy="369332"/>
          </a:xfrm>
          <a:prstGeom prst="rect">
            <a:avLst/>
          </a:prstGeom>
          <a:noFill/>
        </p:spPr>
        <p:txBody>
          <a:bodyPr wrap="square" rtlCol="0">
            <a:spAutoFit/>
          </a:bodyPr>
          <a:lstStyle/>
          <a:p>
            <a:r>
              <a:rPr lang="en-GB" dirty="0"/>
              <a:t>Korbmacher et al. (2023) Nat Comm Psych</a:t>
            </a:r>
          </a:p>
        </p:txBody>
      </p:sp>
      <p:pic>
        <p:nvPicPr>
          <p:cNvPr id="7" name="Picture 6" descr="A close-up of a sign&#10;&#10;Description automatically generated">
            <a:extLst>
              <a:ext uri="{FF2B5EF4-FFF2-40B4-BE49-F238E27FC236}">
                <a16:creationId xmlns:a16="http://schemas.microsoft.com/office/drawing/2014/main" id="{FEF707D4-4D57-DAE3-B049-556CA5EEE0EB}"/>
              </a:ext>
            </a:extLst>
          </p:cNvPr>
          <p:cNvPicPr>
            <a:picLocks noChangeAspect="1"/>
          </p:cNvPicPr>
          <p:nvPr/>
        </p:nvPicPr>
        <p:blipFill>
          <a:blip r:embed="rId4"/>
          <a:stretch>
            <a:fillRect/>
          </a:stretch>
        </p:blipFill>
        <p:spPr>
          <a:xfrm>
            <a:off x="499140" y="1235720"/>
            <a:ext cx="5155532" cy="1956028"/>
          </a:xfrm>
          <a:prstGeom prst="rect">
            <a:avLst/>
          </a:prstGeom>
        </p:spPr>
      </p:pic>
      <p:sp>
        <p:nvSpPr>
          <p:cNvPr id="11" name="TextBox 10">
            <a:extLst>
              <a:ext uri="{FF2B5EF4-FFF2-40B4-BE49-F238E27FC236}">
                <a16:creationId xmlns:a16="http://schemas.microsoft.com/office/drawing/2014/main" id="{7DAD609D-A47E-AEF2-D0C6-45B4BD69DC98}"/>
              </a:ext>
            </a:extLst>
          </p:cNvPr>
          <p:cNvSpPr txBox="1"/>
          <p:nvPr/>
        </p:nvSpPr>
        <p:spPr>
          <a:xfrm>
            <a:off x="673768" y="3084363"/>
            <a:ext cx="6096000" cy="646331"/>
          </a:xfrm>
          <a:prstGeom prst="rect">
            <a:avLst/>
          </a:prstGeom>
          <a:noFill/>
        </p:spPr>
        <p:txBody>
          <a:bodyPr wrap="square">
            <a:spAutoFit/>
          </a:bodyPr>
          <a:lstStyle/>
          <a:p>
            <a:r>
              <a:rPr lang="en-GB" dirty="0"/>
              <a:t>Gilad Feldman team:</a:t>
            </a:r>
          </a:p>
          <a:p>
            <a:r>
              <a:rPr lang="en-GB" dirty="0"/>
              <a:t>https://</a:t>
            </a:r>
            <a:r>
              <a:rPr lang="en-GB" dirty="0" err="1"/>
              <a:t>mgto.org</a:t>
            </a:r>
            <a:r>
              <a:rPr lang="en-GB" dirty="0"/>
              <a:t>/core-team/</a:t>
            </a:r>
          </a:p>
        </p:txBody>
      </p:sp>
      <p:pic>
        <p:nvPicPr>
          <p:cNvPr id="13" name="Picture 12" descr="A black and white logo&#10;&#10;Description automatically generated">
            <a:extLst>
              <a:ext uri="{FF2B5EF4-FFF2-40B4-BE49-F238E27FC236}">
                <a16:creationId xmlns:a16="http://schemas.microsoft.com/office/drawing/2014/main" id="{333EBFD1-BED4-8272-13C4-CED417BE5C68}"/>
              </a:ext>
            </a:extLst>
          </p:cNvPr>
          <p:cNvPicPr>
            <a:picLocks noChangeAspect="1"/>
          </p:cNvPicPr>
          <p:nvPr/>
        </p:nvPicPr>
        <p:blipFill>
          <a:blip r:embed="rId5"/>
          <a:stretch>
            <a:fillRect/>
          </a:stretch>
        </p:blipFill>
        <p:spPr>
          <a:xfrm>
            <a:off x="6390945" y="1304785"/>
            <a:ext cx="5366084" cy="1817897"/>
          </a:xfrm>
          <a:prstGeom prst="rect">
            <a:avLst/>
          </a:prstGeom>
        </p:spPr>
      </p:pic>
      <p:sp>
        <p:nvSpPr>
          <p:cNvPr id="15" name="TextBox 14">
            <a:extLst>
              <a:ext uri="{FF2B5EF4-FFF2-40B4-BE49-F238E27FC236}">
                <a16:creationId xmlns:a16="http://schemas.microsoft.com/office/drawing/2014/main" id="{4633EEB2-0D5D-BBED-127B-5EF4D7675530}"/>
              </a:ext>
            </a:extLst>
          </p:cNvPr>
          <p:cNvSpPr txBox="1"/>
          <p:nvPr/>
        </p:nvSpPr>
        <p:spPr>
          <a:xfrm>
            <a:off x="6390945" y="3242022"/>
            <a:ext cx="5366084" cy="369332"/>
          </a:xfrm>
          <a:prstGeom prst="rect">
            <a:avLst/>
          </a:prstGeom>
          <a:noFill/>
        </p:spPr>
        <p:txBody>
          <a:bodyPr wrap="square">
            <a:spAutoFit/>
          </a:bodyPr>
          <a:lstStyle/>
          <a:p>
            <a:r>
              <a:rPr lang="en-GB" dirty="0"/>
              <a:t>https://</a:t>
            </a:r>
            <a:r>
              <a:rPr lang="en-GB" dirty="0" err="1"/>
              <a:t>forrt.org</a:t>
            </a:r>
            <a:r>
              <a:rPr lang="en-GB" dirty="0"/>
              <a:t>/</a:t>
            </a:r>
          </a:p>
        </p:txBody>
      </p:sp>
      <p:pic>
        <p:nvPicPr>
          <p:cNvPr id="17410" name="Picture 2">
            <a:extLst>
              <a:ext uri="{FF2B5EF4-FFF2-40B4-BE49-F238E27FC236}">
                <a16:creationId xmlns:a16="http://schemas.microsoft.com/office/drawing/2014/main" id="{2AC24C8A-E145-A610-111B-A88B5CF8D03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7726" y="4062343"/>
            <a:ext cx="3416968" cy="1736959"/>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8135B2D2-E992-B726-8878-C260464D0A18}"/>
              </a:ext>
            </a:extLst>
          </p:cNvPr>
          <p:cNvSpPr txBox="1"/>
          <p:nvPr/>
        </p:nvSpPr>
        <p:spPr>
          <a:xfrm>
            <a:off x="657726" y="5799302"/>
            <a:ext cx="6096000" cy="369332"/>
          </a:xfrm>
          <a:prstGeom prst="rect">
            <a:avLst/>
          </a:prstGeom>
          <a:noFill/>
        </p:spPr>
        <p:txBody>
          <a:bodyPr wrap="square">
            <a:spAutoFit/>
          </a:bodyPr>
          <a:lstStyle/>
          <a:p>
            <a:r>
              <a:rPr lang="en-GB" dirty="0"/>
              <a:t>https://</a:t>
            </a:r>
            <a:r>
              <a:rPr lang="en-GB" dirty="0" err="1"/>
              <a:t>norrn.no</a:t>
            </a:r>
            <a:r>
              <a:rPr lang="en-GB" dirty="0"/>
              <a:t>/</a:t>
            </a:r>
          </a:p>
        </p:txBody>
      </p:sp>
      <p:sp>
        <p:nvSpPr>
          <p:cNvPr id="2" name="Title 1">
            <a:extLst>
              <a:ext uri="{FF2B5EF4-FFF2-40B4-BE49-F238E27FC236}">
                <a16:creationId xmlns:a16="http://schemas.microsoft.com/office/drawing/2014/main" id="{B904E153-A290-E223-480A-69B84E026ECA}"/>
              </a:ext>
            </a:extLst>
          </p:cNvPr>
          <p:cNvSpPr>
            <a:spLocks noGrp="1"/>
          </p:cNvSpPr>
          <p:nvPr>
            <p:ph type="title"/>
          </p:nvPr>
        </p:nvSpPr>
        <p:spPr/>
        <p:txBody>
          <a:bodyPr/>
          <a:lstStyle/>
          <a:p>
            <a:r>
              <a:rPr lang="en-GB" dirty="0"/>
              <a:t>Resources (suggestions)</a:t>
            </a:r>
          </a:p>
        </p:txBody>
      </p:sp>
    </p:spTree>
    <p:extLst>
      <p:ext uri="{BB962C8B-B14F-4D97-AF65-F5344CB8AC3E}">
        <p14:creationId xmlns:p14="http://schemas.microsoft.com/office/powerpoint/2010/main" val="331608922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CB22B2-44AA-8498-9370-BD407D1C8AA2}"/>
              </a:ext>
            </a:extLst>
          </p:cNvPr>
          <p:cNvSpPr>
            <a:spLocks noGrp="1"/>
          </p:cNvSpPr>
          <p:nvPr>
            <p:ph type="title"/>
          </p:nvPr>
        </p:nvSpPr>
        <p:spPr>
          <a:xfrm>
            <a:off x="253381" y="223047"/>
            <a:ext cx="11100419" cy="1325563"/>
          </a:xfrm>
        </p:spPr>
        <p:txBody>
          <a:bodyPr/>
          <a:lstStyle/>
          <a:p>
            <a:r>
              <a:rPr lang="en-GB" b="1" dirty="0"/>
              <a:t>Thank you!</a:t>
            </a:r>
          </a:p>
        </p:txBody>
      </p:sp>
      <p:sp>
        <p:nvSpPr>
          <p:cNvPr id="3" name="Content Placeholder 2">
            <a:extLst>
              <a:ext uri="{FF2B5EF4-FFF2-40B4-BE49-F238E27FC236}">
                <a16:creationId xmlns:a16="http://schemas.microsoft.com/office/drawing/2014/main" id="{E2C4F65E-11E6-1C5B-3464-F192CA4A3FD7}"/>
              </a:ext>
            </a:extLst>
          </p:cNvPr>
          <p:cNvSpPr>
            <a:spLocks noGrp="1"/>
          </p:cNvSpPr>
          <p:nvPr>
            <p:ph idx="1"/>
          </p:nvPr>
        </p:nvSpPr>
        <p:spPr>
          <a:xfrm>
            <a:off x="805158" y="1464000"/>
            <a:ext cx="8771979" cy="5594525"/>
          </a:xfrm>
        </p:spPr>
        <p:txBody>
          <a:bodyPr>
            <a:normAutofit/>
          </a:bodyPr>
          <a:lstStyle/>
          <a:p>
            <a:pPr marL="0" indent="0">
              <a:buNone/>
            </a:pPr>
            <a:endParaRPr lang="en-GB"/>
          </a:p>
          <a:p>
            <a:pPr marL="0" indent="0">
              <a:buNone/>
            </a:pPr>
            <a:r>
              <a:rPr lang="en-GB"/>
              <a:t>Email: Max.Korbmacher@gmail.com</a:t>
            </a:r>
          </a:p>
          <a:p>
            <a:pPr marL="0" indent="0">
              <a:buNone/>
            </a:pPr>
            <a:r>
              <a:rPr lang="en-GB"/>
              <a:t>Bluesky: @maxkorbmacher.bsky.social</a:t>
            </a:r>
          </a:p>
          <a:p>
            <a:pPr marL="0" indent="0">
              <a:buNone/>
            </a:pPr>
            <a:r>
              <a:rPr lang="en-GB"/>
              <a:t>Facebook</a:t>
            </a:r>
          </a:p>
          <a:p>
            <a:pPr marL="0" indent="0">
              <a:buNone/>
            </a:pPr>
            <a:r>
              <a:rPr lang="en-GB"/>
              <a:t>Or talk to me when you see me</a:t>
            </a:r>
            <a:endParaRPr lang="en-GB" b="1" dirty="0">
              <a:sym typeface="Wingdings" pitchFamily="2" charset="2"/>
            </a:endParaRPr>
          </a:p>
        </p:txBody>
      </p:sp>
      <p:pic>
        <p:nvPicPr>
          <p:cNvPr id="16388" name="Picture 4">
            <a:extLst>
              <a:ext uri="{FF2B5EF4-FFF2-40B4-BE49-F238E27FC236}">
                <a16:creationId xmlns:a16="http://schemas.microsoft.com/office/drawing/2014/main" id="{F0C09943-808F-35ED-D8C5-2418532884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62042" y="381141"/>
            <a:ext cx="4101622" cy="725261"/>
          </a:xfrm>
          <a:prstGeom prst="rect">
            <a:avLst/>
          </a:prstGeom>
          <a:noFill/>
          <a:extLst>
            <a:ext uri="{909E8E84-426E-40DD-AFC4-6F175D3DCCD1}">
              <a14:hiddenFill xmlns:a14="http://schemas.microsoft.com/office/drawing/2010/main">
                <a:solidFill>
                  <a:srgbClr val="FFFFFF"/>
                </a:solidFill>
              </a14:hiddenFill>
            </a:ext>
          </a:extLst>
        </p:spPr>
      </p:pic>
      <p:pic>
        <p:nvPicPr>
          <p:cNvPr id="16390" name="Picture 6" descr="Western Norway University of Applied Sciences - UWC | International  Relations">
            <a:extLst>
              <a:ext uri="{FF2B5EF4-FFF2-40B4-BE49-F238E27FC236}">
                <a16:creationId xmlns:a16="http://schemas.microsoft.com/office/drawing/2014/main" id="{A87565D1-FC83-70E0-2CE5-2F32D98A70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43125" y="1168390"/>
            <a:ext cx="2465607" cy="1118038"/>
          </a:xfrm>
          <a:prstGeom prst="rect">
            <a:avLst/>
          </a:prstGeom>
          <a:noFill/>
          <a:extLst>
            <a:ext uri="{909E8E84-426E-40DD-AFC4-6F175D3DCCD1}">
              <a14:hiddenFill xmlns:a14="http://schemas.microsoft.com/office/drawing/2010/main">
                <a:solidFill>
                  <a:srgbClr val="FFFFFF"/>
                </a:solidFill>
              </a14:hiddenFill>
            </a:ext>
          </a:extLst>
        </p:spPr>
      </p:pic>
      <p:pic>
        <p:nvPicPr>
          <p:cNvPr id="16394" name="Picture 10" descr="Facebook Logo PNG Vector (SVG) Free Download">
            <a:extLst>
              <a:ext uri="{FF2B5EF4-FFF2-40B4-BE49-F238E27FC236}">
                <a16:creationId xmlns:a16="http://schemas.microsoft.com/office/drawing/2014/main" id="{D473E3DF-AB50-4A6A-BD51-6DCF88788EB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3381" y="2948318"/>
            <a:ext cx="490374" cy="490374"/>
          </a:xfrm>
          <a:prstGeom prst="rect">
            <a:avLst/>
          </a:prstGeom>
          <a:noFill/>
          <a:extLst>
            <a:ext uri="{909E8E84-426E-40DD-AFC4-6F175D3DCCD1}">
              <a14:hiddenFill xmlns:a14="http://schemas.microsoft.com/office/drawing/2010/main">
                <a:solidFill>
                  <a:srgbClr val="FFFFFF"/>
                </a:solidFill>
              </a14:hiddenFill>
            </a:ext>
          </a:extLst>
        </p:spPr>
      </p:pic>
      <p:pic>
        <p:nvPicPr>
          <p:cNvPr id="16396" name="Picture 12">
            <a:extLst>
              <a:ext uri="{FF2B5EF4-FFF2-40B4-BE49-F238E27FC236}">
                <a16:creationId xmlns:a16="http://schemas.microsoft.com/office/drawing/2014/main" id="{A274F2AD-A638-8288-82C9-6FCFEACE346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8349" y="2486526"/>
            <a:ext cx="490375" cy="433215"/>
          </a:xfrm>
          <a:prstGeom prst="rect">
            <a:avLst/>
          </a:prstGeom>
          <a:noFill/>
          <a:extLst>
            <a:ext uri="{909E8E84-426E-40DD-AFC4-6F175D3DCCD1}">
              <a14:hiddenFill xmlns:a14="http://schemas.microsoft.com/office/drawing/2010/main">
                <a:solidFill>
                  <a:srgbClr val="FFFFFF"/>
                </a:solidFill>
              </a14:hiddenFill>
            </a:ext>
          </a:extLst>
        </p:spPr>
      </p:pic>
      <p:pic>
        <p:nvPicPr>
          <p:cNvPr id="16410" name="Picture 26" descr="Mail Icon Png bilder – Bla gjennom 205,801 arkivbilder, vektorer og videoer  | Adobe Stock">
            <a:extLst>
              <a:ext uri="{FF2B5EF4-FFF2-40B4-BE49-F238E27FC236}">
                <a16:creationId xmlns:a16="http://schemas.microsoft.com/office/drawing/2014/main" id="{C6D23118-C73D-D559-26FB-F799E3DEC8D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3612" y="1954796"/>
            <a:ext cx="749182" cy="490374"/>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7F3601A-02DC-26B2-B6AD-56755DAB71A7}"/>
              </a:ext>
            </a:extLst>
          </p:cNvPr>
          <p:cNvSpPr txBox="1"/>
          <p:nvPr/>
        </p:nvSpPr>
        <p:spPr>
          <a:xfrm>
            <a:off x="213895" y="3372287"/>
            <a:ext cx="607305" cy="707886"/>
          </a:xfrm>
          <a:prstGeom prst="rect">
            <a:avLst/>
          </a:prstGeom>
          <a:noFill/>
        </p:spPr>
        <p:txBody>
          <a:bodyPr wrap="square">
            <a:spAutoFit/>
          </a:bodyPr>
          <a:lstStyle/>
          <a:p>
            <a:r>
              <a:rPr lang="en-GB" sz="4000" dirty="0">
                <a:sym typeface="Wingdings" pitchFamily="2" charset="2"/>
              </a:rPr>
              <a:t></a:t>
            </a:r>
            <a:endParaRPr lang="en-GB" sz="4000" dirty="0"/>
          </a:p>
        </p:txBody>
      </p:sp>
      <p:pic>
        <p:nvPicPr>
          <p:cNvPr id="16386" name="Picture 2" descr="Profile photo for Max Korbmacher">
            <a:extLst>
              <a:ext uri="{FF2B5EF4-FFF2-40B4-BE49-F238E27FC236}">
                <a16:creationId xmlns:a16="http://schemas.microsoft.com/office/drawing/2014/main" id="{638994AF-E859-ACB4-BA59-8F62094A5B5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438148" y="2838565"/>
            <a:ext cx="3625516" cy="3625516"/>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B2827237-9A5C-6EDF-307B-50E81169FDB4}"/>
              </a:ext>
            </a:extLst>
          </p:cNvPr>
          <p:cNvSpPr txBox="1"/>
          <p:nvPr/>
        </p:nvSpPr>
        <p:spPr>
          <a:xfrm>
            <a:off x="299098" y="4938079"/>
            <a:ext cx="8039946" cy="1815882"/>
          </a:xfrm>
          <a:prstGeom prst="rect">
            <a:avLst/>
          </a:prstGeom>
          <a:noFill/>
        </p:spPr>
        <p:txBody>
          <a:bodyPr wrap="square">
            <a:spAutoFit/>
          </a:bodyPr>
          <a:lstStyle/>
          <a:p>
            <a:pPr marL="457200" indent="-457200">
              <a:buFont typeface="Arial" panose="020B0604020202020204" pitchFamily="34" charset="0"/>
              <a:buChar char="•"/>
            </a:pPr>
            <a:r>
              <a:rPr lang="en-GB" sz="2800" dirty="0">
                <a:sym typeface="Wingdings" pitchFamily="2" charset="2"/>
              </a:rPr>
              <a:t>FORRT &amp; especially Flavio Azevedo</a:t>
            </a:r>
          </a:p>
          <a:p>
            <a:pPr marL="457200" indent="-457200">
              <a:buFont typeface="Arial" panose="020B0604020202020204" pitchFamily="34" charset="0"/>
              <a:buChar char="•"/>
            </a:pPr>
            <a:r>
              <a:rPr lang="en-GB" sz="2800" dirty="0">
                <a:sym typeface="Wingdings" pitchFamily="2" charset="2"/>
              </a:rPr>
              <a:t>Ivan </a:t>
            </a:r>
            <a:r>
              <a:rPr lang="en-GB" sz="2800" dirty="0" err="1">
                <a:sym typeface="Wingdings" pitchFamily="2" charset="2"/>
              </a:rPr>
              <a:t>Maximov</a:t>
            </a:r>
            <a:r>
              <a:rPr lang="en-GB" sz="2800" dirty="0">
                <a:sym typeface="Wingdings" pitchFamily="2" charset="2"/>
              </a:rPr>
              <a:t>, Gilad Feldman, Thomas Rhys Evans, Charlotte Pennington, Tamara </a:t>
            </a:r>
            <a:r>
              <a:rPr lang="en-GB" sz="2800" dirty="0" err="1">
                <a:sym typeface="Wingdings" pitchFamily="2" charset="2"/>
              </a:rPr>
              <a:t>Kalandaze</a:t>
            </a:r>
            <a:endParaRPr lang="en-GB" sz="2800" dirty="0">
              <a:sym typeface="Wingdings" pitchFamily="2" charset="2"/>
            </a:endParaRPr>
          </a:p>
          <a:p>
            <a:pPr marL="457200" indent="-457200">
              <a:buFont typeface="Arial" panose="020B0604020202020204" pitchFamily="34" charset="0"/>
              <a:buChar char="•"/>
            </a:pPr>
            <a:r>
              <a:rPr lang="en-GB" sz="2800" dirty="0">
                <a:sym typeface="Wingdings" pitchFamily="2" charset="2"/>
              </a:rPr>
              <a:t>And many more</a:t>
            </a:r>
            <a:endParaRPr lang="en-GB" sz="2800" dirty="0"/>
          </a:p>
        </p:txBody>
      </p:sp>
      <p:sp>
        <p:nvSpPr>
          <p:cNvPr id="13" name="TextBox 12">
            <a:extLst>
              <a:ext uri="{FF2B5EF4-FFF2-40B4-BE49-F238E27FC236}">
                <a16:creationId xmlns:a16="http://schemas.microsoft.com/office/drawing/2014/main" id="{64263C57-5406-BD7D-F338-787D5CB71C34}"/>
              </a:ext>
            </a:extLst>
          </p:cNvPr>
          <p:cNvSpPr txBox="1"/>
          <p:nvPr/>
        </p:nvSpPr>
        <p:spPr>
          <a:xfrm>
            <a:off x="173612" y="1454392"/>
            <a:ext cx="6096000" cy="523220"/>
          </a:xfrm>
          <a:prstGeom prst="rect">
            <a:avLst/>
          </a:prstGeom>
          <a:noFill/>
        </p:spPr>
        <p:txBody>
          <a:bodyPr wrap="square">
            <a:spAutoFit/>
          </a:bodyPr>
          <a:lstStyle/>
          <a:p>
            <a:pPr marL="0" indent="0">
              <a:buNone/>
            </a:pPr>
            <a:r>
              <a:rPr lang="en-GB" sz="2800" b="1" dirty="0"/>
              <a:t>How to contact me:</a:t>
            </a:r>
          </a:p>
        </p:txBody>
      </p:sp>
      <p:sp>
        <p:nvSpPr>
          <p:cNvPr id="15" name="TextBox 14">
            <a:extLst>
              <a:ext uri="{FF2B5EF4-FFF2-40B4-BE49-F238E27FC236}">
                <a16:creationId xmlns:a16="http://schemas.microsoft.com/office/drawing/2014/main" id="{509C1154-D4D5-D569-2238-EBC26D7DCBB4}"/>
              </a:ext>
            </a:extLst>
          </p:cNvPr>
          <p:cNvSpPr txBox="1"/>
          <p:nvPr/>
        </p:nvSpPr>
        <p:spPr>
          <a:xfrm>
            <a:off x="8438148" y="6455990"/>
            <a:ext cx="3625516" cy="369332"/>
          </a:xfrm>
          <a:prstGeom prst="rect">
            <a:avLst/>
          </a:prstGeom>
          <a:noFill/>
        </p:spPr>
        <p:txBody>
          <a:bodyPr wrap="square">
            <a:spAutoFit/>
          </a:bodyPr>
          <a:lstStyle/>
          <a:p>
            <a:r>
              <a:rPr lang="en-GB" dirty="0"/>
              <a:t>Conversation opener: brewing beer</a:t>
            </a:r>
          </a:p>
        </p:txBody>
      </p:sp>
      <p:sp>
        <p:nvSpPr>
          <p:cNvPr id="17" name="TextBox 16">
            <a:extLst>
              <a:ext uri="{FF2B5EF4-FFF2-40B4-BE49-F238E27FC236}">
                <a16:creationId xmlns:a16="http://schemas.microsoft.com/office/drawing/2014/main" id="{35CA5344-C55B-7FEA-8729-DC14C07AC48E}"/>
              </a:ext>
            </a:extLst>
          </p:cNvPr>
          <p:cNvSpPr txBox="1"/>
          <p:nvPr/>
        </p:nvSpPr>
        <p:spPr>
          <a:xfrm>
            <a:off x="250415" y="4043130"/>
            <a:ext cx="7277768" cy="954107"/>
          </a:xfrm>
          <a:prstGeom prst="rect">
            <a:avLst/>
          </a:prstGeom>
          <a:noFill/>
        </p:spPr>
        <p:txBody>
          <a:bodyPr wrap="square">
            <a:spAutoFit/>
          </a:bodyPr>
          <a:lstStyle>
            <a:defPPr>
              <a:defRPr lang="en-NO"/>
            </a:defPPr>
            <a:lvl1pPr indent="0">
              <a:buNone/>
              <a:defRPr sz="2800" b="1"/>
            </a:lvl1pPr>
          </a:lstStyle>
          <a:p>
            <a:r>
              <a:rPr lang="en-GB" dirty="0">
                <a:sym typeface="Wingdings" pitchFamily="2" charset="2"/>
              </a:rPr>
              <a:t>Thank you to open science collaborators &amp; supporters:</a:t>
            </a:r>
          </a:p>
        </p:txBody>
      </p:sp>
    </p:spTree>
    <p:extLst>
      <p:ext uri="{BB962C8B-B14F-4D97-AF65-F5344CB8AC3E}">
        <p14:creationId xmlns:p14="http://schemas.microsoft.com/office/powerpoint/2010/main" val="16631314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3DDC3E-90D2-A02E-D068-96F64B35F794}"/>
              </a:ext>
            </a:extLst>
          </p:cNvPr>
          <p:cNvSpPr>
            <a:spLocks noGrp="1"/>
          </p:cNvSpPr>
          <p:nvPr>
            <p:ph type="title"/>
          </p:nvPr>
        </p:nvSpPr>
        <p:spPr/>
        <p:txBody>
          <a:bodyPr/>
          <a:lstStyle/>
          <a:p>
            <a:r>
              <a:rPr lang="en-NO" dirty="0"/>
              <a:t>Background: why repeating?</a:t>
            </a:r>
          </a:p>
        </p:txBody>
      </p:sp>
      <p:sp>
        <p:nvSpPr>
          <p:cNvPr id="3" name="Content Placeholder 2">
            <a:extLst>
              <a:ext uri="{FF2B5EF4-FFF2-40B4-BE49-F238E27FC236}">
                <a16:creationId xmlns:a16="http://schemas.microsoft.com/office/drawing/2014/main" id="{459F0D37-937C-F5C5-036B-1A0E328FFC7E}"/>
              </a:ext>
            </a:extLst>
          </p:cNvPr>
          <p:cNvSpPr>
            <a:spLocks noGrp="1"/>
          </p:cNvSpPr>
          <p:nvPr>
            <p:ph idx="1"/>
          </p:nvPr>
        </p:nvSpPr>
        <p:spPr/>
        <p:txBody>
          <a:bodyPr>
            <a:normAutofit/>
          </a:bodyPr>
          <a:lstStyle/>
          <a:p>
            <a:r>
              <a:rPr lang="en-NO" dirty="0"/>
              <a:t>The backbones of our philosophy of science are supported by repetetive research:</a:t>
            </a:r>
          </a:p>
          <a:p>
            <a:pPr lvl="1"/>
            <a:r>
              <a:rPr lang="en-NO" dirty="0"/>
              <a:t>Epistemic reliability</a:t>
            </a:r>
          </a:p>
          <a:p>
            <a:pPr lvl="1"/>
            <a:r>
              <a:rPr lang="en-NO" dirty="0"/>
              <a:t>Falsifiability (Popper)</a:t>
            </a:r>
          </a:p>
          <a:p>
            <a:pPr lvl="1"/>
            <a:endParaRPr lang="en-NO" dirty="0"/>
          </a:p>
        </p:txBody>
      </p:sp>
    </p:spTree>
    <p:extLst>
      <p:ext uri="{BB962C8B-B14F-4D97-AF65-F5344CB8AC3E}">
        <p14:creationId xmlns:p14="http://schemas.microsoft.com/office/powerpoint/2010/main" val="42402811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3DDC3E-90D2-A02E-D068-96F64B35F794}"/>
              </a:ext>
            </a:extLst>
          </p:cNvPr>
          <p:cNvSpPr>
            <a:spLocks noGrp="1"/>
          </p:cNvSpPr>
          <p:nvPr>
            <p:ph type="title"/>
          </p:nvPr>
        </p:nvSpPr>
        <p:spPr/>
        <p:txBody>
          <a:bodyPr/>
          <a:lstStyle/>
          <a:p>
            <a:r>
              <a:rPr lang="en-NO" dirty="0"/>
              <a:t>Background: why repeating?</a:t>
            </a:r>
          </a:p>
        </p:txBody>
      </p:sp>
      <p:sp>
        <p:nvSpPr>
          <p:cNvPr id="3" name="Content Placeholder 2">
            <a:extLst>
              <a:ext uri="{FF2B5EF4-FFF2-40B4-BE49-F238E27FC236}">
                <a16:creationId xmlns:a16="http://schemas.microsoft.com/office/drawing/2014/main" id="{459F0D37-937C-F5C5-036B-1A0E328FFC7E}"/>
              </a:ext>
            </a:extLst>
          </p:cNvPr>
          <p:cNvSpPr>
            <a:spLocks noGrp="1"/>
          </p:cNvSpPr>
          <p:nvPr>
            <p:ph idx="1"/>
          </p:nvPr>
        </p:nvSpPr>
        <p:spPr/>
        <p:txBody>
          <a:bodyPr>
            <a:normAutofit/>
          </a:bodyPr>
          <a:lstStyle/>
          <a:p>
            <a:r>
              <a:rPr lang="en-NO" dirty="0"/>
              <a:t>The backbones of our philosophy of science are supported by repetetive research:</a:t>
            </a:r>
          </a:p>
          <a:p>
            <a:pPr lvl="1"/>
            <a:r>
              <a:rPr lang="en-NO" dirty="0"/>
              <a:t>Epistemic reliability</a:t>
            </a:r>
          </a:p>
          <a:p>
            <a:pPr lvl="1"/>
            <a:r>
              <a:rPr lang="en-NO" dirty="0"/>
              <a:t>Falsifiability (Popper)</a:t>
            </a:r>
          </a:p>
          <a:p>
            <a:pPr lvl="1"/>
            <a:endParaRPr lang="en-NO" dirty="0"/>
          </a:p>
        </p:txBody>
      </p:sp>
      <p:sp>
        <p:nvSpPr>
          <p:cNvPr id="5" name="TextBox 4">
            <a:extLst>
              <a:ext uri="{FF2B5EF4-FFF2-40B4-BE49-F238E27FC236}">
                <a16:creationId xmlns:a16="http://schemas.microsoft.com/office/drawing/2014/main" id="{6A9B1DDB-35DF-E00C-9A01-AE600051D55E}"/>
              </a:ext>
            </a:extLst>
          </p:cNvPr>
          <p:cNvSpPr txBox="1"/>
          <p:nvPr/>
        </p:nvSpPr>
        <p:spPr>
          <a:xfrm>
            <a:off x="838199" y="3868639"/>
            <a:ext cx="10515600" cy="2677656"/>
          </a:xfrm>
          <a:prstGeom prst="rect">
            <a:avLst/>
          </a:prstGeom>
          <a:noFill/>
        </p:spPr>
        <p:txBody>
          <a:bodyPr wrap="square">
            <a:spAutoFit/>
          </a:bodyPr>
          <a:lstStyle/>
          <a:p>
            <a:r>
              <a:rPr lang="en-GB" sz="2400" dirty="0"/>
              <a:t>Popper (English version: 1959; German version in 1930s) in The Logic of Scientific Discovery:</a:t>
            </a:r>
            <a:endParaRPr lang="en-NO" sz="2400" dirty="0"/>
          </a:p>
          <a:p>
            <a:pPr marL="0" indent="0">
              <a:buNone/>
            </a:pPr>
            <a:r>
              <a:rPr lang="en-GB" sz="2400" i="1" dirty="0"/>
              <a:t>We do not take even our own observations quite seriously, or accept them as scientific observations, until we have repeated and tested them. </a:t>
            </a:r>
            <a:r>
              <a:rPr lang="en-GB" sz="2400" b="1" i="1" dirty="0"/>
              <a:t>Only by such repetitions</a:t>
            </a:r>
            <a:r>
              <a:rPr lang="en-GB" sz="2400" i="1" dirty="0"/>
              <a:t> can we </a:t>
            </a:r>
            <a:r>
              <a:rPr lang="en-GB" sz="2400" b="1" i="1" dirty="0"/>
              <a:t>convince ourselves that we are not dealing with </a:t>
            </a:r>
            <a:r>
              <a:rPr lang="en-GB" sz="2400" i="1" dirty="0"/>
              <a:t>a mere isolated ‘</a:t>
            </a:r>
            <a:r>
              <a:rPr lang="en-GB" sz="2400" b="1" i="1" dirty="0"/>
              <a:t>coincidence</a:t>
            </a:r>
            <a:r>
              <a:rPr lang="en-GB" sz="2400" i="1" dirty="0"/>
              <a:t>,' but with events which, on account of their regularity and reproducibility, are in principle inter-subjectively testable. </a:t>
            </a:r>
          </a:p>
        </p:txBody>
      </p:sp>
    </p:spTree>
    <p:extLst>
      <p:ext uri="{BB962C8B-B14F-4D97-AF65-F5344CB8AC3E}">
        <p14:creationId xmlns:p14="http://schemas.microsoft.com/office/powerpoint/2010/main" val="40775795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3DDC3E-90D2-A02E-D068-96F64B35F794}"/>
              </a:ext>
            </a:extLst>
          </p:cNvPr>
          <p:cNvSpPr>
            <a:spLocks noGrp="1"/>
          </p:cNvSpPr>
          <p:nvPr>
            <p:ph type="title"/>
          </p:nvPr>
        </p:nvSpPr>
        <p:spPr/>
        <p:txBody>
          <a:bodyPr/>
          <a:lstStyle/>
          <a:p>
            <a:r>
              <a:rPr lang="en-NO" dirty="0"/>
              <a:t>Background: why repeating?</a:t>
            </a:r>
          </a:p>
        </p:txBody>
      </p:sp>
      <p:sp>
        <p:nvSpPr>
          <p:cNvPr id="3" name="Content Placeholder 2">
            <a:extLst>
              <a:ext uri="{FF2B5EF4-FFF2-40B4-BE49-F238E27FC236}">
                <a16:creationId xmlns:a16="http://schemas.microsoft.com/office/drawing/2014/main" id="{459F0D37-937C-F5C5-036B-1A0E328FFC7E}"/>
              </a:ext>
            </a:extLst>
          </p:cNvPr>
          <p:cNvSpPr>
            <a:spLocks noGrp="1"/>
          </p:cNvSpPr>
          <p:nvPr>
            <p:ph idx="1"/>
          </p:nvPr>
        </p:nvSpPr>
        <p:spPr/>
        <p:txBody>
          <a:bodyPr/>
          <a:lstStyle/>
          <a:p>
            <a:r>
              <a:rPr lang="en-NO" dirty="0"/>
              <a:t>The backbones of our philosophy of science are supported by repetetive research:</a:t>
            </a:r>
          </a:p>
          <a:p>
            <a:pPr lvl="1"/>
            <a:r>
              <a:rPr lang="en-NO" dirty="0"/>
              <a:t>Epistemic reliability</a:t>
            </a:r>
          </a:p>
          <a:p>
            <a:pPr lvl="1"/>
            <a:r>
              <a:rPr lang="en-NO" dirty="0"/>
              <a:t>Falsifiability</a:t>
            </a:r>
          </a:p>
          <a:p>
            <a:pPr lvl="1"/>
            <a:r>
              <a:rPr lang="en-NO" dirty="0"/>
              <a:t>Paradigm shifts (Kuhn)</a:t>
            </a:r>
          </a:p>
          <a:p>
            <a:endParaRPr lang="en-NO" dirty="0"/>
          </a:p>
        </p:txBody>
      </p:sp>
    </p:spTree>
    <p:extLst>
      <p:ext uri="{BB962C8B-B14F-4D97-AF65-F5344CB8AC3E}">
        <p14:creationId xmlns:p14="http://schemas.microsoft.com/office/powerpoint/2010/main" val="22422849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3DDC3E-90D2-A02E-D068-96F64B35F794}"/>
              </a:ext>
            </a:extLst>
          </p:cNvPr>
          <p:cNvSpPr>
            <a:spLocks noGrp="1"/>
          </p:cNvSpPr>
          <p:nvPr>
            <p:ph type="title"/>
          </p:nvPr>
        </p:nvSpPr>
        <p:spPr/>
        <p:txBody>
          <a:bodyPr/>
          <a:lstStyle/>
          <a:p>
            <a:r>
              <a:rPr lang="en-NO" dirty="0"/>
              <a:t>Background: why repeating?</a:t>
            </a:r>
          </a:p>
        </p:txBody>
      </p:sp>
      <p:sp>
        <p:nvSpPr>
          <p:cNvPr id="3" name="Content Placeholder 2">
            <a:extLst>
              <a:ext uri="{FF2B5EF4-FFF2-40B4-BE49-F238E27FC236}">
                <a16:creationId xmlns:a16="http://schemas.microsoft.com/office/drawing/2014/main" id="{459F0D37-937C-F5C5-036B-1A0E328FFC7E}"/>
              </a:ext>
            </a:extLst>
          </p:cNvPr>
          <p:cNvSpPr>
            <a:spLocks noGrp="1"/>
          </p:cNvSpPr>
          <p:nvPr>
            <p:ph idx="1"/>
          </p:nvPr>
        </p:nvSpPr>
        <p:spPr/>
        <p:txBody>
          <a:bodyPr/>
          <a:lstStyle/>
          <a:p>
            <a:r>
              <a:rPr lang="en-NO" dirty="0">
                <a:solidFill>
                  <a:schemeClr val="bg2">
                    <a:lumMod val="75000"/>
                  </a:schemeClr>
                </a:solidFill>
              </a:rPr>
              <a:t>The backbones of our philosophy of science are supported by repetetive research:</a:t>
            </a:r>
          </a:p>
          <a:p>
            <a:pPr lvl="1"/>
            <a:r>
              <a:rPr lang="en-NO" dirty="0">
                <a:solidFill>
                  <a:schemeClr val="bg2">
                    <a:lumMod val="75000"/>
                  </a:schemeClr>
                </a:solidFill>
              </a:rPr>
              <a:t>Epistemic reliability</a:t>
            </a:r>
          </a:p>
          <a:p>
            <a:pPr lvl="1"/>
            <a:r>
              <a:rPr lang="en-NO" dirty="0">
                <a:solidFill>
                  <a:schemeClr val="bg2">
                    <a:lumMod val="75000"/>
                  </a:schemeClr>
                </a:solidFill>
              </a:rPr>
              <a:t>Falsifiability</a:t>
            </a:r>
          </a:p>
          <a:p>
            <a:pPr lvl="1"/>
            <a:r>
              <a:rPr lang="en-NO" dirty="0">
                <a:solidFill>
                  <a:schemeClr val="bg2">
                    <a:lumMod val="75000"/>
                  </a:schemeClr>
                </a:solidFill>
              </a:rPr>
              <a:t>Paradigm shifts</a:t>
            </a:r>
          </a:p>
          <a:p>
            <a:r>
              <a:rPr lang="en-NO" dirty="0"/>
              <a:t>More practically: Study findings are influenced by many factors beyond the true underlying effect.</a:t>
            </a:r>
          </a:p>
        </p:txBody>
      </p:sp>
    </p:spTree>
    <p:extLst>
      <p:ext uri="{BB962C8B-B14F-4D97-AF65-F5344CB8AC3E}">
        <p14:creationId xmlns:p14="http://schemas.microsoft.com/office/powerpoint/2010/main" val="119068998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6553</TotalTime>
  <Words>6895</Words>
  <Application>Microsoft Macintosh PowerPoint</Application>
  <PresentationFormat>Widescreen</PresentationFormat>
  <Paragraphs>691</Paragraphs>
  <Slides>56</Slides>
  <Notes>55</Notes>
  <HiddenSlides>3</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56</vt:i4>
      </vt:variant>
    </vt:vector>
  </HeadingPairs>
  <TitlesOfParts>
    <vt:vector size="63" baseType="lpstr">
      <vt:lpstr>Aptos</vt:lpstr>
      <vt:lpstr>Aptos Display</vt:lpstr>
      <vt:lpstr>Arial</vt:lpstr>
      <vt:lpstr>Courier New</vt:lpstr>
      <vt:lpstr>Times New Roman</vt:lpstr>
      <vt:lpstr>Wingdings</vt:lpstr>
      <vt:lpstr>Office Theme</vt:lpstr>
      <vt:lpstr>Repetitive Research: Who and what is it good for?</vt:lpstr>
      <vt:lpstr>Disclaimers &amp; conflicts of interest</vt:lpstr>
      <vt:lpstr>Outline</vt:lpstr>
      <vt:lpstr>Background: why repeating?</vt:lpstr>
      <vt:lpstr>Background: why repeating?</vt:lpstr>
      <vt:lpstr>Background: why repeating?</vt:lpstr>
      <vt:lpstr>Background: why repeating?</vt:lpstr>
      <vt:lpstr>Background: why repeating?</vt:lpstr>
      <vt:lpstr>Background: why repeating?</vt:lpstr>
      <vt:lpstr>Background: why repeating?</vt:lpstr>
      <vt:lpstr>Background: why repeating?</vt:lpstr>
      <vt:lpstr>“Repetition is not redundancy”</vt:lpstr>
      <vt:lpstr>Background: types of repetitive research</vt:lpstr>
      <vt:lpstr>Background: types of repetitive research</vt:lpstr>
      <vt:lpstr>What is repitition good for?</vt:lpstr>
      <vt:lpstr>What is repitition good for?</vt:lpstr>
      <vt:lpstr>What is repitition good for?</vt:lpstr>
      <vt:lpstr>What is repitition good for?</vt:lpstr>
      <vt:lpstr> “Repetition is not redundancy”</vt:lpstr>
      <vt:lpstr>What can we learn from a dead salmon?</vt:lpstr>
      <vt:lpstr>What can we learn from a dead salmon?</vt:lpstr>
      <vt:lpstr>What are reproductions good for?</vt:lpstr>
      <vt:lpstr>What are reproductions good for?</vt:lpstr>
      <vt:lpstr>What are reproductions good for?</vt:lpstr>
      <vt:lpstr>What are reproductions good for?</vt:lpstr>
      <vt:lpstr>What are reproductions good for?</vt:lpstr>
      <vt:lpstr>What are reproductions good for?</vt:lpstr>
      <vt:lpstr>PowerPoint Presentation</vt:lpstr>
      <vt:lpstr>PowerPoint Presentation</vt:lpstr>
      <vt:lpstr>What are reproductions good for?</vt:lpstr>
      <vt:lpstr>What are replications good for?</vt:lpstr>
      <vt:lpstr>What are replications good for?</vt:lpstr>
      <vt:lpstr>What are replications good for?</vt:lpstr>
      <vt:lpstr>What are replications good for?</vt:lpstr>
      <vt:lpstr>What are replications good for?</vt:lpstr>
      <vt:lpstr>What are replications good for?</vt:lpstr>
      <vt:lpstr>What are replications good for?</vt:lpstr>
      <vt:lpstr>What are replications good for?</vt:lpstr>
      <vt:lpstr>Other ways of assessing replicability</vt:lpstr>
      <vt:lpstr>Other ways of assessing replicability</vt:lpstr>
      <vt:lpstr>Criticism of repetition</vt:lpstr>
      <vt:lpstr>Rebutting criticism of repetition</vt:lpstr>
      <vt:lpstr>Rebutting criticism of repetition</vt:lpstr>
      <vt:lpstr>Rebutting criticism of repetition</vt:lpstr>
      <vt:lpstr>Rebutting criticism of repetition</vt:lpstr>
      <vt:lpstr>Rebutting criticism of repetition</vt:lpstr>
      <vt:lpstr>Summary repetitive research</vt:lpstr>
      <vt:lpstr>Summary repetitive research</vt:lpstr>
      <vt:lpstr>Summary repetitive research</vt:lpstr>
      <vt:lpstr>Summary repetitive research</vt:lpstr>
      <vt:lpstr>Who is repetitive research good for?</vt:lpstr>
      <vt:lpstr>Who is repetitive research good for?</vt:lpstr>
      <vt:lpstr>Who is repetitive research good for?</vt:lpstr>
      <vt:lpstr>How to get started?</vt:lpstr>
      <vt:lpstr>Resources (suggestions)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Max Korbmacher</dc:creator>
  <cp:lastModifiedBy>Max Korbmacher</cp:lastModifiedBy>
  <cp:revision>1</cp:revision>
  <dcterms:created xsi:type="dcterms:W3CDTF">2025-05-08T08:47:21Z</dcterms:created>
  <dcterms:modified xsi:type="dcterms:W3CDTF">2025-05-13T18:28:28Z</dcterms:modified>
</cp:coreProperties>
</file>